
<file path=[Content_Types].xml><?xml version="1.0" encoding="utf-8"?>
<Types xmlns="http://schemas.openxmlformats.org/package/2006/content-types">
  <Default Extension="xlsx" ContentType="application/vnd.openxmlformats-officedocument.spreadsheetml.sheet"/>
  <Default Extension="wdp" ContentType="image/vnd.ms-photo"/>
  <Default Extension="png" ContentType="image/png"/>
  <Default Extension="mov" ContentType="video/quicktime"/>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sldIdLst>
    <p:sldId id="256" r:id="rId3"/>
    <p:sldId id="1413" r:id="rId4"/>
    <p:sldId id="1445" r:id="rId6"/>
    <p:sldId id="1289" r:id="rId7"/>
    <p:sldId id="1417" r:id="rId8"/>
    <p:sldId id="1458" r:id="rId9"/>
    <p:sldId id="1324" r:id="rId10"/>
    <p:sldId id="1457" r:id="rId11"/>
    <p:sldId id="1415" r:id="rId12"/>
    <p:sldId id="1419" r:id="rId13"/>
    <p:sldId id="1449" r:id="rId14"/>
    <p:sldId id="1421" r:id="rId15"/>
    <p:sldId id="1372" r:id="rId16"/>
    <p:sldId id="1425" r:id="rId17"/>
    <p:sldId id="1429" r:id="rId18"/>
    <p:sldId id="1434" r:id="rId19"/>
    <p:sldId id="1435" r:id="rId20"/>
    <p:sldId id="1436" r:id="rId21"/>
    <p:sldId id="1430" r:id="rId22"/>
    <p:sldId id="1431" r:id="rId23"/>
    <p:sldId id="1432" r:id="rId24"/>
    <p:sldId id="1451" r:id="rId25"/>
    <p:sldId id="1437" r:id="rId26"/>
    <p:sldId id="1443" r:id="rId27"/>
    <p:sldId id="1444" r:id="rId28"/>
    <p:sldId id="1452" r:id="rId29"/>
    <p:sldId id="1453" r:id="rId30"/>
    <p:sldId id="1454" r:id="rId31"/>
    <p:sldId id="1455" r:id="rId32"/>
    <p:sldId id="1456"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fei Sun" initials="G" lastIdx="1" clrIdx="6"/>
  <p:cmAuthor id="2" name="zhushubing" initials="z" lastIdx="1" clrIdx="0"/>
  <p:cmAuthor id="3" name="未知用户2" initials="未" lastIdx="1" clrIdx="0"/>
  <p:cmAuthor id="4" name="boyi ni" initials="b"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353"/>
    <a:srgbClr val="FF9300"/>
    <a:srgbClr val="68BEE3"/>
    <a:srgbClr val="5BC99A"/>
    <a:srgbClr val="50B087"/>
    <a:srgbClr val="D4D4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891"/>
    <p:restoredTop sz="85553" autoAdjust="0"/>
  </p:normalViewPr>
  <p:slideViewPr>
    <p:cSldViewPr snapToGrid="0" snapToObjects="1">
      <p:cViewPr varScale="1">
        <p:scale>
          <a:sx n="77" d="100"/>
          <a:sy n="77" d="100"/>
        </p:scale>
        <p:origin x="822"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7" Type="http://schemas.openxmlformats.org/officeDocument/2006/relationships/commentAuthors" Target="commentAuthors.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时间 s</c:v>
                </c:pt>
              </c:strCache>
            </c:strRef>
          </c:tx>
          <c:spPr>
            <a:solidFill>
              <a:schemeClr val="accent1"/>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场景 1</c:v>
                </c:pt>
                <c:pt idx="1">
                  <c:v>场景 2</c:v>
                </c:pt>
                <c:pt idx="2">
                  <c:v>场景 3</c:v>
                </c:pt>
                <c:pt idx="3">
                  <c:v>场景 4</c:v>
                </c:pt>
                <c:pt idx="4">
                  <c:v>场景 5</c:v>
                </c:pt>
              </c:strCache>
            </c:strRef>
          </c:cat>
          <c:val>
            <c:numRef>
              <c:f>Sheet1!$B$2:$B$6</c:f>
              <c:numCache>
                <c:formatCode>General</c:formatCode>
                <c:ptCount val="5"/>
                <c:pt idx="0">
                  <c:v>4.48</c:v>
                </c:pt>
                <c:pt idx="1">
                  <c:v>5.56</c:v>
                </c:pt>
                <c:pt idx="2">
                  <c:v>4.71</c:v>
                </c:pt>
                <c:pt idx="3">
                  <c:v>8.64</c:v>
                </c:pt>
                <c:pt idx="4">
                  <c:v>18.6</c:v>
                </c:pt>
              </c:numCache>
            </c:numRef>
          </c:val>
        </c:ser>
        <c:ser>
          <c:idx val="1"/>
          <c:order val="1"/>
          <c:tx>
            <c:strRef>
              <c:f>Sheet1!$C$1</c:f>
              <c:strCache>
                <c:ptCount val="1"/>
                <c:pt idx="0">
                  <c:v>时间（冷数据）s</c:v>
                </c:pt>
              </c:strCache>
            </c:strRef>
          </c:tx>
          <c:spPr>
            <a:gradFill>
              <a:gsLst>
                <a:gs pos="0">
                  <a:srgbClr val="FECF40"/>
                </a:gs>
                <a:gs pos="100000">
                  <a:srgbClr val="846C21"/>
                </a:gs>
              </a:gsLst>
              <a:lin ang="5400000" scaled="0"/>
            </a:gra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场景 1</c:v>
                </c:pt>
                <c:pt idx="1">
                  <c:v>场景 2</c:v>
                </c:pt>
                <c:pt idx="2">
                  <c:v>场景 3</c:v>
                </c:pt>
                <c:pt idx="3">
                  <c:v>场景 4</c:v>
                </c:pt>
                <c:pt idx="4">
                  <c:v>场景 5</c:v>
                </c:pt>
              </c:strCache>
            </c:strRef>
          </c:cat>
          <c:val>
            <c:numRef>
              <c:f>Sheet1!$C$2:$C$6</c:f>
              <c:numCache>
                <c:formatCode>General</c:formatCode>
                <c:ptCount val="5"/>
                <c:pt idx="4">
                  <c:v>250.57</c:v>
                </c:pt>
              </c:numCache>
            </c:numRef>
          </c:val>
        </c:ser>
        <c:dLbls>
          <c:showLegendKey val="0"/>
          <c:showVal val="1"/>
          <c:showCatName val="0"/>
          <c:showSerName val="0"/>
          <c:showPercent val="0"/>
          <c:showBubbleSize val="0"/>
        </c:dLbls>
        <c:gapWidth val="150"/>
        <c:overlap val="-25"/>
        <c:axId val="315982883"/>
        <c:axId val="40892890"/>
      </c:barChart>
      <c:catAx>
        <c:axId val="315982883"/>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40892890"/>
        <c:crosses val="autoZero"/>
        <c:auto val="1"/>
        <c:lblAlgn val="ctr"/>
        <c:lblOffset val="100"/>
        <c:noMultiLvlLbl val="0"/>
      </c:catAx>
      <c:valAx>
        <c:axId val="40892890"/>
        <c:scaling>
          <c:orientation val="minMax"/>
        </c:scaling>
        <c:delete val="1"/>
        <c:axPos val="l"/>
        <c:numFmt formatCode="General" sourceLinked="1"/>
        <c:majorTickMark val="none"/>
        <c:minorTickMark val="none"/>
        <c:tickLblPos val="nextTo"/>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315982883"/>
        <c:crosses val="autoZero"/>
        <c:crossBetween val="between"/>
      </c:valAx>
      <c:spPr>
        <a:noFill/>
        <a:ln>
          <a:noFill/>
        </a:ln>
        <a:effectLst/>
      </c:spPr>
    </c:plotArea>
    <c:legend>
      <c:legendPos val="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F36A2D-8C9A-D844-9A46-142ED4597DC7}"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F81228-477F-F74B-807F-A821527F60EC}"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场景：运费险，航延险，尊享</a:t>
            </a:r>
            <a:r>
              <a:rPr lang="en-US" altLang="zh-CN"/>
              <a:t>e</a:t>
            </a:r>
            <a:r>
              <a:rPr lang="zh-CN" altLang="en-US"/>
              <a:t>生，宠物险</a:t>
            </a:r>
            <a:r>
              <a:rPr lang="en-US" altLang="zh-CN"/>
              <a:t>/</a:t>
            </a:r>
            <a:r>
              <a:rPr lang="zh-CN" altLang="en-US"/>
              <a:t>高频：运费险</a:t>
            </a:r>
            <a:r>
              <a:rPr lang="en-US" altLang="zh-CN"/>
              <a:t>&amp;</a:t>
            </a:r>
            <a:r>
              <a:rPr lang="zh-CN" altLang="en-US"/>
              <a:t>活动赠送的短期险，每天产生</a:t>
            </a:r>
            <a:r>
              <a:rPr lang="en-US" altLang="zh-CN"/>
              <a:t>2000w</a:t>
            </a:r>
            <a:r>
              <a:rPr lang="zh-CN" altLang="en-US"/>
              <a:t>保单数据</a:t>
            </a:r>
            <a:r>
              <a:rPr lang="en-US" altLang="zh-CN"/>
              <a:t>/</a:t>
            </a:r>
            <a:r>
              <a:rPr lang="zh-CN" altLang="en-US"/>
              <a:t>碎片化：经常要购买</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在现有工作流中，我们的</a:t>
            </a:r>
            <a:r>
              <a:rPr kumimoji="1" lang="en-US" altLang="zh-CN" dirty="0"/>
              <a:t>BI</a:t>
            </a:r>
            <a:r>
              <a:rPr kumimoji="1" lang="zh-CN" altLang="en-US" dirty="0"/>
              <a:t>是一个相对独立的系统，通过报表，我们可以了解业务发生了什么，经过人工或者模型的挖掘分析，我们可以知道事件发生的原因，从而改善我们的业务决策。</a:t>
            </a:r>
            <a:endParaRPr kumimoji="1" lang="en-US" altLang="zh-CN" dirty="0"/>
          </a:p>
          <a:p>
            <a:r>
              <a:rPr kumimoji="1" lang="zh-CN" altLang="en-US" dirty="0"/>
              <a:t>我们也已经开始设计一些算法模型来辅助我们进行在线的业务决策。</a:t>
            </a:r>
            <a:endParaRPr kumimoji="1" lang="en-US" altLang="zh-CN" dirty="0"/>
          </a:p>
          <a:p>
            <a:r>
              <a:rPr lang="zh-CN" altLang="en-US" sz="1200" kern="1200" dirty="0">
                <a:solidFill>
                  <a:schemeClr val="tx1"/>
                </a:solidFill>
                <a:effectLst/>
                <a:latin typeface="+mn-lt"/>
                <a:ea typeface="+mn-ea"/>
                <a:cs typeface="+mn-cs"/>
              </a:rPr>
              <a:t>我们理想的数据价值应用模式是一个从数据观察到数据支持决策再到决策效果评估反馈从而改善数据洞察效率和模型预测精度的循环模式。数据洞察过程满足了业务人员了解发生了什么、为何发生的需求，这个环节的重点是数据的准确及时呈现，即席查询的灵活性以及一定程度的算法模型辅助。在数据驱动决策的环节，核心在于与业务系统深入集成，在业务人员需要决策的时候提供数据支持，在不影响工作流和效率的情况下提供数据支持。而决策后结果的反馈和复盘评估对于经验规则和算法模型都是形成良性循环非常重要的，是数据价值充分发挥的关键因素。</a:t>
            </a:r>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FF81228-477F-F74B-807F-A821527F60EC}"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这么多数据我们要怎么用呢？我们先来看看数据在每个阶段的使用</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集智平台的是一个建立在</a:t>
            </a:r>
            <a:r>
              <a:rPr lang="en-US" altLang="zh-CN"/>
              <a:t>hadoop</a:t>
            </a:r>
            <a:r>
              <a:rPr lang="zh-CN" altLang="en-US"/>
              <a:t>集群之上，有元数据管理、离线</a:t>
            </a:r>
            <a:r>
              <a:rPr lang="en-US" altLang="zh-CN"/>
              <a:t>etl/</a:t>
            </a:r>
            <a:r>
              <a:rPr lang="zh-CN" altLang="en-US"/>
              <a:t>实时任务调度、数据模型、数据可视化和数据权限的一站式数据管理平台。</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洞察平台架构图，数据模型：屏蔽底层引擎细节，展现业务逻辑，</a:t>
            </a:r>
            <a:r>
              <a:rPr lang="en-US" altLang="zh-CN"/>
              <a:t>olap</a:t>
            </a:r>
            <a:r>
              <a:rPr lang="zh-CN" altLang="en-US"/>
              <a:t>引擎演进是先</a:t>
            </a:r>
            <a:r>
              <a:rPr lang="en-US" altLang="zh-CN"/>
              <a:t>kylin</a:t>
            </a:r>
            <a:r>
              <a:rPr lang="zh-CN" altLang="en-US"/>
              <a:t>再</a:t>
            </a:r>
            <a:r>
              <a:rPr lang="en-US" altLang="zh-CN"/>
              <a:t>clickhouse</a:t>
            </a:r>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Clickhouse在性能方面体现出了足够的优势，在单大表查询方面比其余组件性能都要好</a:t>
            </a:r>
            <a:r>
              <a:rPr lang="en-US" altLang="zh-CN"/>
              <a:t>/</a:t>
            </a:r>
            <a:r>
              <a:rPr lang="zh-CN" altLang="en-US"/>
              <a:t>我们会事先将多个</a:t>
            </a:r>
            <a:r>
              <a:rPr lang="en-US" altLang="zh-CN"/>
              <a:t>hive</a:t>
            </a:r>
            <a:r>
              <a:rPr lang="zh-CN" altLang="en-US"/>
              <a:t>表的查询</a:t>
            </a:r>
            <a:r>
              <a:rPr lang="en-US" altLang="zh-CN"/>
              <a:t>join</a:t>
            </a:r>
            <a:r>
              <a:rPr lang="zh-CN" altLang="en-US"/>
              <a:t>到一起，所以单表查询是我们的主要场景</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我们是如何使用的呢？</a:t>
            </a:r>
            <a:r>
              <a:rPr lang="en-US" altLang="zh-CN"/>
              <a:t>...</a:t>
            </a:r>
            <a:r>
              <a:rPr lang="zh-CN" altLang="en-US"/>
              <a:t>结合</a:t>
            </a:r>
            <a:r>
              <a:rPr lang="en-US" altLang="zh-CN"/>
              <a:t>etl</a:t>
            </a:r>
            <a:r>
              <a:rPr lang="zh-CN" altLang="en-US">
                <a:sym typeface="+mn-ea"/>
              </a:rPr>
              <a:t>调度</a:t>
            </a:r>
            <a:r>
              <a:rPr lang="zh-CN" altLang="en-US"/>
              <a:t>可以进行周期性构建</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使用的效果</a:t>
            </a:r>
            <a:r>
              <a:rPr lang="en-US" altLang="zh-CN">
                <a:sym typeface="+mn-ea"/>
              </a:rPr>
              <a:t>-</a:t>
            </a:r>
            <a:r>
              <a:rPr lang="zh-CN" altLang="en-US">
                <a:sym typeface="+mn-ea"/>
              </a:rPr>
              <a:t>贴图，查询次数，用户，平均响应时长，</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microsoft.com/office/2007/relationships/hdphoto" Target="../media/hdphoto2.wdp"/><Relationship Id="rId5" Type="http://schemas.openxmlformats.org/officeDocument/2006/relationships/image" Target="../media/image7.png"/><Relationship Id="rId4" Type="http://schemas.microsoft.com/office/2007/relationships/hdphoto" Target="../media/hdphoto1.wdp"/><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22364"/>
            <a:ext cx="7315200" cy="685172"/>
          </a:xfrm>
          <a:prstGeom prst="rect">
            <a:avLst/>
          </a:prstGeom>
        </p:spPr>
        <p:txBody>
          <a:bodyPr anchor="ctr">
            <a:normAutofit/>
          </a:bodyPr>
          <a:lstStyle>
            <a:lvl1pPr algn="l">
              <a:defRPr sz="4000" b="1">
                <a:solidFill>
                  <a:srgbClr val="535353"/>
                </a:solidFill>
              </a:defRPr>
            </a:lvl1pPr>
          </a:lstStyle>
          <a:p>
            <a:r>
              <a:rPr kumimoji="1" lang="zh-CN" altLang="en-US" dirty="0"/>
              <a:t>单击此处编辑母版标题样式</a:t>
            </a:r>
            <a:endParaRPr kumimoji="1" lang="zh-CN" altLang="en-US" dirty="0"/>
          </a:p>
        </p:txBody>
      </p:sp>
      <p:sp>
        <p:nvSpPr>
          <p:cNvPr id="3" name="副标题 2"/>
          <p:cNvSpPr>
            <a:spLocks noGrp="1"/>
          </p:cNvSpPr>
          <p:nvPr>
            <p:ph type="subTitle" idx="1"/>
          </p:nvPr>
        </p:nvSpPr>
        <p:spPr>
          <a:xfrm>
            <a:off x="838200" y="1807536"/>
            <a:ext cx="7315200" cy="1360966"/>
          </a:xfrm>
        </p:spPr>
        <p:txBody>
          <a:bodyPr>
            <a:normAutofit/>
          </a:bodyPr>
          <a:lstStyle>
            <a:lvl1pPr marL="0" indent="0" algn="l">
              <a:buNone/>
              <a:defRPr sz="2000">
                <a:solidFill>
                  <a:srgbClr val="53535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hasCustomPrompt="1"/>
          </p:nvPr>
        </p:nvSpPr>
        <p:spPr>
          <a:xfrm>
            <a:off x="838200" y="1623154"/>
            <a:ext cx="10515600" cy="4572000"/>
          </a:xfrm>
        </p:spPr>
        <p:txBody>
          <a:bodyPr vert="eaVert"/>
          <a:lstStyle/>
          <a:p>
            <a:r>
              <a:rPr kumimoji="1" lang="zh-CN" altLang="en-US"/>
              <a:t>编辑母版文本样式
第二级
第三级
第四级
第五级</a:t>
            </a:r>
            <a:endParaRPr kumimoji="1" lang="zh-CN" altLang="en-US"/>
          </a:p>
        </p:txBody>
      </p:sp>
      <p:sp>
        <p:nvSpPr>
          <p:cNvPr id="4" name="日期占位符 3"/>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7"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
        <p:nvSpPr>
          <p:cNvPr id="8" name="标题 1"/>
          <p:cNvSpPr>
            <a:spLocks noGrp="1"/>
          </p:cNvSpPr>
          <p:nvPr>
            <p:ph type="title"/>
          </p:nvPr>
        </p:nvSpPr>
        <p:spPr>
          <a:xfrm>
            <a:off x="838200" y="726758"/>
            <a:ext cx="10515600" cy="485354"/>
          </a:xfrm>
          <a:prstGeom prst="rect">
            <a:avLst/>
          </a:prstGeom>
        </p:spPr>
        <p:txBody>
          <a:bodyPr>
            <a:normAutofit/>
          </a:bodyPr>
          <a:lstStyle>
            <a:lvl1pPr algn="ctr">
              <a:defRPr sz="2400" b="1">
                <a:solidFill>
                  <a:srgbClr val="535353"/>
                </a:solidFill>
              </a:defRPr>
            </a:lvl1pPr>
          </a:lstStyle>
          <a:p>
            <a:r>
              <a:rPr kumimoji="1" lang="zh-CN" altLang="en-US"/>
              <a:t>单击此处编辑母版标题样式</a:t>
            </a:r>
            <a:endParaRPr kumimoji="1" lang="zh-CN" altLang="en-US" dirty="0"/>
          </a:p>
        </p:txBody>
      </p:sp>
      <p:sp>
        <p:nvSpPr>
          <p:cNvPr id="9" name="线条"/>
          <p:cNvSpPr/>
          <p:nvPr userDrawn="1"/>
        </p:nvSpPr>
        <p:spPr>
          <a:xfrm flipH="1" flipV="1">
            <a:off x="4267200" y="1461960"/>
            <a:ext cx="3657600" cy="0"/>
          </a:xfrm>
          <a:prstGeom prst="line">
            <a:avLst/>
          </a:prstGeom>
          <a:ln w="12700">
            <a:solidFill>
              <a:srgbClr val="D4D4D4"/>
            </a:solidFill>
            <a:bevel/>
            <a:headEnd type="oval"/>
          </a:ln>
        </p:spPr>
        <p:txBody>
          <a:bodyPr lIns="45718" tIns="45718" rIns="45718" bIns="45718"/>
          <a:lstStyle/>
          <a:p/>
        </p:txBody>
      </p:sp>
      <p:sp>
        <p:nvSpPr>
          <p:cNvPr id="10" name="文本占位符 15"/>
          <p:cNvSpPr>
            <a:spLocks noGrp="1"/>
          </p:cNvSpPr>
          <p:nvPr>
            <p:ph type="body" sz="quarter" idx="13" hasCustomPrompt="1"/>
          </p:nvPr>
        </p:nvSpPr>
        <p:spPr>
          <a:xfrm>
            <a:off x="838200" y="1212850"/>
            <a:ext cx="10515600" cy="249110"/>
          </a:xfrm>
        </p:spPr>
        <p:txBody>
          <a:bodyPr>
            <a:noAutofit/>
          </a:bodyPr>
          <a:lstStyle>
            <a:lvl1pPr marL="0" indent="0" algn="ctr">
              <a:buNone/>
              <a:defRPr sz="1400">
                <a:solidFill>
                  <a:srgbClr val="535353"/>
                </a:solidFill>
              </a:defRPr>
            </a:lvl1pPr>
          </a:lstStyle>
          <a:p>
            <a:r>
              <a:rPr kumimoji="1" lang="zh-CN" altLang="en-US"/>
              <a:t>编辑母版文本样式
第二级
第三级
第四级
第五级</a:t>
            </a:r>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r>
              <a:rPr kumimoji="1" lang="zh-CN" altLang="en-US"/>
              <a:t>编辑母版文本样式
第二级
第三级
第四级
第五级</a:t>
            </a:r>
            <a:endParaRPr kumimoji="1" lang="zh-CN" altLang="en-US"/>
          </a:p>
        </p:txBody>
      </p:sp>
      <p:sp>
        <p:nvSpPr>
          <p:cNvPr id="4" name="日期占位符 3"/>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7"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6"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末页">
    <p:bg>
      <p:bgPr>
        <a:blipFill dpi="0" rotWithShape="1">
          <a:blip r:embed="rId2">
            <a:alphaModFix amt="46000"/>
            <a:lum/>
          </a:blip>
          <a:srcRect/>
          <a:stretch>
            <a:fillRect l="-1000" r="-1000"/>
          </a:stretch>
        </a:blipFill>
        <a:effectLst/>
      </p:bgPr>
    </p:bg>
    <p:spTree>
      <p:nvGrpSpPr>
        <p:cNvPr id="1" name=""/>
        <p:cNvGrpSpPr/>
        <p:nvPr/>
      </p:nvGrpSpPr>
      <p:grpSpPr>
        <a:xfrm>
          <a:off x="0" y="0"/>
          <a:ext cx="0" cy="0"/>
          <a:chOff x="0" y="0"/>
          <a:chExt cx="0" cy="0"/>
        </a:xfrm>
      </p:grpSpPr>
      <p:sp>
        <p:nvSpPr>
          <p:cNvPr id="8" name="矩形 7"/>
          <p:cNvSpPr/>
          <p:nvPr userDrawn="1"/>
        </p:nvSpPr>
        <p:spPr>
          <a:xfrm>
            <a:off x="8788400" y="415715"/>
            <a:ext cx="3271520" cy="1107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5" name="图像" descr="图像"/>
          <p:cNvPicPr>
            <a:picLocks noChangeAspect="1"/>
          </p:cNvPicPr>
          <p:nvPr userDrawn="1"/>
        </p:nvPicPr>
        <p:blipFill>
          <a:blip r:embed="rId3"/>
          <a:stretch>
            <a:fillRect/>
          </a:stretch>
        </p:blipFill>
        <p:spPr>
          <a:xfrm>
            <a:off x="11279188" y="6270625"/>
            <a:ext cx="481014" cy="288925"/>
          </a:xfrm>
          <a:prstGeom prst="rect">
            <a:avLst/>
          </a:prstGeom>
          <a:ln w="12700">
            <a:miter lim="400000"/>
            <a:headEnd/>
            <a:tailEnd/>
          </a:ln>
        </p:spPr>
      </p:pic>
      <p:grpSp>
        <p:nvGrpSpPr>
          <p:cNvPr id="11" name="组合 10"/>
          <p:cNvGrpSpPr/>
          <p:nvPr userDrawn="1"/>
        </p:nvGrpSpPr>
        <p:grpSpPr>
          <a:xfrm>
            <a:off x="1723011" y="1903953"/>
            <a:ext cx="4086861" cy="1525047"/>
            <a:chOff x="1723011" y="1986061"/>
            <a:chExt cx="4086861" cy="1525047"/>
          </a:xfrm>
        </p:grpSpPr>
        <p:pic>
          <p:nvPicPr>
            <p:cNvPr id="6" name="图片 5"/>
            <p:cNvPicPr>
              <a:picLocks noChangeAspect="1"/>
            </p:cNvPicPr>
            <p:nvPr userDrawn="1"/>
          </p:nvPicPr>
          <p:blipFill>
            <a:blip r:embed="rId4"/>
            <a:stretch>
              <a:fillRect/>
            </a:stretch>
          </p:blipFill>
          <p:spPr>
            <a:xfrm>
              <a:off x="1723011" y="1986061"/>
              <a:ext cx="1525047" cy="1525047"/>
            </a:xfrm>
            <a:prstGeom prst="rect">
              <a:avLst/>
            </a:prstGeom>
            <a:ln w="22225">
              <a:gradFill>
                <a:gsLst>
                  <a:gs pos="0">
                    <a:schemeClr val="accent3"/>
                  </a:gs>
                  <a:gs pos="73000">
                    <a:schemeClr val="accent4"/>
                  </a:gs>
                  <a:gs pos="83000">
                    <a:schemeClr val="accent2"/>
                  </a:gs>
                  <a:gs pos="100000">
                    <a:schemeClr val="accent1"/>
                  </a:gs>
                </a:gsLst>
                <a:lin ang="5400000" scaled="1"/>
              </a:gradFill>
            </a:ln>
          </p:spPr>
        </p:pic>
        <p:sp>
          <p:nvSpPr>
            <p:cNvPr id="9" name="矩形 8"/>
            <p:cNvSpPr/>
            <p:nvPr userDrawn="1"/>
          </p:nvSpPr>
          <p:spPr>
            <a:xfrm>
              <a:off x="3595804" y="2333085"/>
              <a:ext cx="2214068" cy="830997"/>
            </a:xfrm>
            <a:prstGeom prst="rect">
              <a:avLst/>
            </a:prstGeom>
          </p:spPr>
          <p:txBody>
            <a:bodyPr wrap="none">
              <a:spAutoFit/>
            </a:bodyPr>
            <a:lstStyle/>
            <a:p>
              <a:r>
                <a:rPr kumimoji="1" lang="zh-CN" altLang="en-US" sz="4800" b="1" i="0" u="none" strike="noStrike" kern="1200" cap="none" spc="0" normalizeH="0" baseline="0" noProof="0" dirty="0">
                  <a:ln>
                    <a:noFill/>
                  </a:ln>
                  <a:solidFill>
                    <a:srgbClr val="535353"/>
                  </a:solidFill>
                  <a:effectLst/>
                  <a:uLnTx/>
                  <a:uFillTx/>
                  <a:latin typeface="微软雅黑" panose="020B0503020204020204" pitchFamily="34" charset="-122"/>
                  <a:ea typeface="微软雅黑" panose="020B0503020204020204" pitchFamily="34" charset="-122"/>
                  <a:cs typeface="+mj-cs"/>
                </a:rPr>
                <a:t> 谢谢！</a:t>
              </a:r>
              <a:endParaRPr lang="zh-CN" altLang="en-US" sz="4800" dirty="0"/>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2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Click to edit Master title style</a:t>
            </a:r>
            <a:endParaRPr kumimoji="1" lang="zh-CN" altLang="en-US"/>
          </a:p>
        </p:txBody>
      </p:sp>
      <p:sp>
        <p:nvSpPr>
          <p:cNvPr id="3" name="内容占位符 2"/>
          <p:cNvSpPr>
            <a:spLocks noGrp="1"/>
          </p:cNvSpPr>
          <p:nvPr>
            <p:ph idx="1"/>
          </p:nvPr>
        </p:nvSpPr>
        <p:spPr/>
        <p:txBody>
          <a:bodyPr/>
          <a:lstStyle/>
          <a:p>
            <a:pPr lvl="0"/>
            <a:r>
              <a:rPr kumimoji="1" lang="en-US" altLang="zh-CN"/>
              <a:t>Click to edit Master text styles</a:t>
            </a:r>
            <a:endParaRPr kumimoji="1" lang="en-US" altLang="zh-CN"/>
          </a:p>
          <a:p>
            <a:pPr lvl="1"/>
            <a:r>
              <a:rPr kumimoji="1" lang="en-US" altLang="zh-CN"/>
              <a:t>Second level</a:t>
            </a:r>
            <a:endParaRPr kumimoji="1" lang="en-US" altLang="zh-CN"/>
          </a:p>
          <a:p>
            <a:pPr lvl="2"/>
            <a:r>
              <a:rPr kumimoji="1" lang="en-US" altLang="zh-CN"/>
              <a:t>Third level</a:t>
            </a:r>
            <a:endParaRPr kumimoji="1" lang="en-US" altLang="zh-CN"/>
          </a:p>
          <a:p>
            <a:pPr lvl="3"/>
            <a:r>
              <a:rPr kumimoji="1" lang="en-US" altLang="zh-CN"/>
              <a:t>Fourth level</a:t>
            </a:r>
            <a:endParaRPr kumimoji="1" lang="en-US" altLang="zh-CN"/>
          </a:p>
          <a:p>
            <a:pPr lvl="4"/>
            <a:r>
              <a:rPr kumimoji="1" lang="en-US" altLang="zh-CN"/>
              <a:t>Fifth level</a:t>
            </a:r>
            <a:endParaRPr kumimoji="1" lang="zh-CN" altLang="en-US"/>
          </a:p>
        </p:txBody>
      </p:sp>
      <p:grpSp>
        <p:nvGrpSpPr>
          <p:cNvPr id="13" name="组 12"/>
          <p:cNvGrpSpPr/>
          <p:nvPr userDrawn="1"/>
        </p:nvGrpSpPr>
        <p:grpSpPr>
          <a:xfrm>
            <a:off x="10549467" y="138191"/>
            <a:ext cx="1397000" cy="466554"/>
            <a:chOff x="10549467" y="138191"/>
            <a:chExt cx="1397000" cy="466554"/>
          </a:xfrm>
        </p:grpSpPr>
        <p:grpSp>
          <p:nvGrpSpPr>
            <p:cNvPr id="14" name="组 13"/>
            <p:cNvGrpSpPr/>
            <p:nvPr/>
          </p:nvGrpSpPr>
          <p:grpSpPr>
            <a:xfrm>
              <a:off x="10549467" y="138191"/>
              <a:ext cx="1397000" cy="466554"/>
              <a:chOff x="10549467" y="138191"/>
              <a:chExt cx="1397000" cy="466554"/>
            </a:xfrm>
          </p:grpSpPr>
          <p:pic>
            <p:nvPicPr>
              <p:cNvPr id="17" name="图片 16"/>
              <p:cNvPicPr>
                <a:picLocks noChangeAspect="1"/>
              </p:cNvPicPr>
              <p:nvPr/>
            </p:nvPicPr>
            <p:blipFill rotWithShape="1">
              <a:blip r:embed="rId3" cstate="screen">
                <a:duotone>
                  <a:prstClr val="black"/>
                  <a:srgbClr val="08388F">
                    <a:tint val="45000"/>
                    <a:satMod val="400000"/>
                  </a:srgb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p:blipFill>
            <p:spPr>
              <a:xfrm>
                <a:off x="10549468" y="138191"/>
                <a:ext cx="1396999" cy="394446"/>
              </a:xfrm>
              <a:prstGeom prst="rect">
                <a:avLst/>
              </a:prstGeom>
            </p:spPr>
          </p:pic>
          <p:pic>
            <p:nvPicPr>
              <p:cNvPr id="18" name="图片 17"/>
              <p:cNvPicPr>
                <a:picLocks noChangeAspect="1"/>
              </p:cNvPicPr>
              <p:nvPr/>
            </p:nvPicPr>
            <p:blipFill rotWithShape="1">
              <a:blip r:embed="rId5" cstate="screen">
                <a:duotone>
                  <a:prstClr val="black"/>
                  <a:srgbClr val="08388F">
                    <a:tint val="45000"/>
                    <a:satMod val="400000"/>
                  </a:srgbClr>
                </a:duotone>
                <a:extLst>
                  <a:ext uri="{BEBA8EAE-BF5A-486C-A8C5-ECC9F3942E4B}">
                    <a14:imgProps xmlns:a14="http://schemas.microsoft.com/office/drawing/2010/main">
                      <a14:imgLayer r:embed="rId6">
                        <a14:imgEffect>
                          <a14:brightnessContrast bright="-40000" contrast="-40000"/>
                        </a14:imgEffect>
                      </a14:imgLayer>
                    </a14:imgProps>
                  </a:ext>
                </a:extLst>
              </a:blip>
              <a:srcRect r="-100"/>
              <a:stretch>
                <a:fillRect/>
              </a:stretch>
            </p:blipFill>
            <p:spPr>
              <a:xfrm>
                <a:off x="10549467" y="455398"/>
                <a:ext cx="1396999" cy="149347"/>
              </a:xfrm>
              <a:prstGeom prst="rect">
                <a:avLst/>
              </a:prstGeom>
            </p:spPr>
          </p:pic>
        </p:grpSp>
        <p:pic>
          <p:nvPicPr>
            <p:cNvPr id="15" name="图片 14"/>
            <p:cNvPicPr>
              <a:picLocks noChangeAspect="1"/>
            </p:cNvPicPr>
            <p:nvPr userDrawn="1"/>
          </p:nvPicPr>
          <p:blipFill rotWithShape="1">
            <a:blip r:embed="rId3" cstate="screen">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p:blipFill>
          <p:spPr>
            <a:xfrm>
              <a:off x="10549468" y="138191"/>
              <a:ext cx="1396999" cy="394446"/>
            </a:xfrm>
            <a:prstGeom prst="rect">
              <a:avLst/>
            </a:prstGeom>
          </p:spPr>
        </p:pic>
        <p:pic>
          <p:nvPicPr>
            <p:cNvPr id="16" name="图片 15"/>
            <p:cNvPicPr>
              <a:picLocks noChangeAspect="1"/>
            </p:cNvPicPr>
            <p:nvPr userDrawn="1"/>
          </p:nvPicPr>
          <p:blipFill rotWithShape="1">
            <a:blip r:embed="rId5" cstate="screen">
              <a:extLst>
                <a:ext uri="{BEBA8EAE-BF5A-486C-A8C5-ECC9F3942E4B}">
                  <a14:imgProps xmlns:a14="http://schemas.microsoft.com/office/drawing/2010/main">
                    <a14:imgLayer r:embed="rId6">
                      <a14:imgEffect>
                        <a14:brightnessContrast bright="-40000" contrast="-40000"/>
                      </a14:imgEffect>
                    </a14:imgLayer>
                  </a14:imgProps>
                </a:ext>
              </a:extLst>
            </a:blip>
            <a:srcRect r="-100"/>
            <a:stretch>
              <a:fillRect/>
            </a:stretch>
          </p:blipFill>
          <p:spPr>
            <a:xfrm>
              <a:off x="10549467" y="455398"/>
              <a:ext cx="1396999" cy="149347"/>
            </a:xfrm>
            <a:prstGeom prst="rect">
              <a:avLst/>
            </a:prstGeom>
          </p:spPr>
        </p:pic>
      </p:grpSp>
    </p:spTree>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1_内容与标题">
    <p:bg>
      <p:bgPr>
        <a:solidFill>
          <a:srgbClr val="FFFFFF"/>
        </a:solidFill>
        <a:effectLst/>
      </p:bgPr>
    </p:bg>
    <p:spTree>
      <p:nvGrpSpPr>
        <p:cNvPr id="1" name=""/>
        <p:cNvGrpSpPr/>
        <p:nvPr/>
      </p:nvGrpSpPr>
      <p:grpSpPr>
        <a:xfrm>
          <a:off x="0" y="0"/>
          <a:ext cx="0" cy="0"/>
          <a:chOff x="0" y="0"/>
          <a:chExt cx="0" cy="0"/>
        </a:xfrm>
      </p:grpSpPr>
      <p:sp>
        <p:nvSpPr>
          <p:cNvPr id="81" name="Shape 81"/>
          <p:cNvSpPr>
            <a:spLocks noGrp="1"/>
          </p:cNvSpPr>
          <p:nvPr>
            <p:ph type="title" hasCustomPrompt="1"/>
          </p:nvPr>
        </p:nvSpPr>
        <p:spPr>
          <a:xfrm>
            <a:off x="839787" y="987425"/>
            <a:ext cx="4960940" cy="1916845"/>
          </a:xfrm>
          <a:prstGeom prst="rect">
            <a:avLst/>
          </a:prstGeom>
        </p:spPr>
        <p:txBody>
          <a:bodyPr anchor="b"/>
          <a:lstStyle>
            <a:lvl1pPr algn="r"/>
          </a:lstStyle>
          <a:p>
            <a:r>
              <a:t>标题文本</a:t>
            </a:r>
          </a:p>
        </p:txBody>
      </p:sp>
      <p:sp>
        <p:nvSpPr>
          <p:cNvPr id="82" name="Shape 82"/>
          <p:cNvSpPr>
            <a:spLocks noGrp="1"/>
          </p:cNvSpPr>
          <p:nvPr>
            <p:ph type="body" sz="half" idx="1" hasCustomPrompt="1"/>
          </p:nvPr>
        </p:nvSpPr>
        <p:spPr>
          <a:xfrm>
            <a:off x="5945185" y="987425"/>
            <a:ext cx="5410204" cy="4873625"/>
          </a:xfrm>
          <a:prstGeom prst="rect">
            <a:avLst/>
          </a:prstGeom>
        </p:spPr>
        <p:txBody>
          <a:bodyPr anchor="ctr"/>
          <a:lstStyle>
            <a:lvl1pPr>
              <a:defRPr sz="1800">
                <a:solidFill>
                  <a:srgbClr val="535353"/>
                </a:solidFill>
              </a:defRPr>
            </a:lvl1pPr>
            <a:lvl2pPr marL="603885" indent="-146685">
              <a:defRPr sz="1800">
                <a:solidFill>
                  <a:srgbClr val="535353"/>
                </a:solidFill>
              </a:defRPr>
            </a:lvl2pPr>
            <a:lvl3pPr marL="1085850" indent="-171450">
              <a:defRPr sz="1800">
                <a:solidFill>
                  <a:srgbClr val="535353"/>
                </a:solidFill>
              </a:defRPr>
            </a:lvl3pPr>
            <a:lvl4pPr marL="1577340" indent="-205740">
              <a:defRPr sz="1800">
                <a:solidFill>
                  <a:srgbClr val="535353"/>
                </a:solidFill>
              </a:defRPr>
            </a:lvl4pPr>
            <a:lvl5pPr marL="2034540" indent="-205740">
              <a:defRPr sz="1800">
                <a:solidFill>
                  <a:srgbClr val="535353"/>
                </a:solidFill>
              </a:defRPr>
            </a:lvl5pPr>
          </a:lstStyle>
          <a:p>
            <a:r>
              <a:t>正文级别 1</a:t>
            </a:r>
          </a:p>
          <a:p>
            <a:pPr lvl="1"/>
            <a:r>
              <a:t>正文级别 2</a:t>
            </a:r>
          </a:p>
          <a:p>
            <a:pPr lvl="2"/>
            <a:r>
              <a:t>正文级别 3</a:t>
            </a:r>
          </a:p>
          <a:p>
            <a:pPr lvl="3"/>
            <a:r>
              <a:t>正文级别 4</a:t>
            </a:r>
          </a:p>
          <a:p>
            <a:pPr lvl="4"/>
            <a:r>
              <a:t>正文级别 5</a:t>
            </a:r>
          </a:p>
        </p:txBody>
      </p:sp>
      <p:sp>
        <p:nvSpPr>
          <p:cNvPr id="83" name="Shape 83"/>
          <p:cNvSpPr>
            <a:spLocks noGrp="1"/>
          </p:cNvSpPr>
          <p:nvPr>
            <p:ph type="body" sz="quarter" idx="13"/>
          </p:nvPr>
        </p:nvSpPr>
        <p:spPr>
          <a:xfrm>
            <a:off x="839786" y="3030071"/>
            <a:ext cx="4960941" cy="2838919"/>
          </a:xfrm>
          <a:prstGeom prst="rect">
            <a:avLst/>
          </a:prstGeom>
        </p:spPr>
        <p:txBody>
          <a:bodyPr/>
          <a:lstStyle/>
          <a:p/>
        </p:txBody>
      </p:sp>
      <p:sp>
        <p:nvSpPr>
          <p:cNvPr id="84" name="Shape 84"/>
          <p:cNvSpPr>
            <a:spLocks noGrp="1"/>
          </p:cNvSpPr>
          <p:nvPr>
            <p:ph type="sldNum" sz="quarter" idx="2"/>
          </p:nvPr>
        </p:nvSpPr>
        <p:spPr>
          <a:xfrm>
            <a:off x="11080147" y="6404293"/>
            <a:ext cx="273654" cy="269239"/>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dirty="0"/>
              <a:t>Insert page title</a:t>
            </a:r>
            <a:endParaRPr lang="en-US" dirty="0"/>
          </a:p>
        </p:txBody>
      </p:sp>
      <p:sp>
        <p:nvSpPr>
          <p:cNvPr id="4" name="Text Placeholder 3"/>
          <p:cNvSpPr>
            <a:spLocks noGrp="1"/>
          </p:cNvSpPr>
          <p:nvPr>
            <p:ph type="body" sz="quarter" idx="10" hasCustomPrompt="1"/>
          </p:nvPr>
        </p:nvSpPr>
        <p:spPr>
          <a:xfrm>
            <a:off x="323916" y="1690687"/>
            <a:ext cx="11542194" cy="4391026"/>
          </a:xfrm>
        </p:spPr>
        <p:txBody>
          <a:bodyPr/>
          <a:lstStyle>
            <a:lvl1pPr>
              <a:defRPr/>
            </a:lvl1pPr>
          </a:lstStyle>
          <a:p>
            <a:pPr lvl="0"/>
            <a:r>
              <a:rPr lang="en-US" noProof="0" dirty="0"/>
              <a:t>First level</a:t>
            </a:r>
            <a:endParaRPr lang="en-US" noProof="0"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bg>
      <p:bgPr>
        <a:gradFill>
          <a:gsLst>
            <a:gs pos="0">
              <a:schemeClr val="bg1">
                <a:lumMod val="76000"/>
                <a:lumOff val="24000"/>
              </a:schemeClr>
            </a:gs>
            <a:gs pos="48000">
              <a:schemeClr val="accent1">
                <a:lumMod val="27000"/>
                <a:lumOff val="73000"/>
              </a:schemeClr>
            </a:gs>
            <a:gs pos="83000">
              <a:schemeClr val="accent3">
                <a:lumMod val="20000"/>
                <a:lumOff val="80000"/>
              </a:schemeClr>
            </a:gs>
            <a:gs pos="100000">
              <a:schemeClr val="accent4"/>
            </a:gs>
          </a:gsLst>
          <a:lin ang="3600000" scaled="0"/>
        </a:gra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lgn="l">
              <a:defRPr/>
            </a:lvl1pPr>
          </a:lstStyle>
          <a:p>
            <a:r>
              <a:rPr kumimoji="1" lang="zh-CN" altLang="en-US" dirty="0"/>
              <a:t>目录</a:t>
            </a:r>
            <a:endParaRPr kumimoji="1" lang="zh-CN" altLang="en-US" dirty="0"/>
          </a:p>
        </p:txBody>
      </p:sp>
      <p:sp>
        <p:nvSpPr>
          <p:cNvPr id="7" name="内容占位符 6"/>
          <p:cNvSpPr>
            <a:spLocks noGrp="1"/>
          </p:cNvSpPr>
          <p:nvPr>
            <p:ph sz="quarter" idx="10" hasCustomPrompt="1"/>
          </p:nvPr>
        </p:nvSpPr>
        <p:spPr>
          <a:xfrm>
            <a:off x="838200" y="1350963"/>
            <a:ext cx="10515600" cy="4887912"/>
          </a:xfrm>
        </p:spPr>
        <p:txBody>
          <a:bodyPr>
            <a:normAutofit/>
          </a:bodyPr>
          <a:lstStyle>
            <a:lvl1pPr>
              <a:defRPr sz="2000"/>
            </a:lvl1pPr>
          </a:lstStyle>
          <a:p>
            <a:r>
              <a:rPr kumimoji="1" lang="zh-CN" altLang="en-US" dirty="0"/>
              <a:t>编辑母版文本样式
第二级
第三级
第四级
第五级</a:t>
            </a:r>
            <a:endParaRPr kumimoji="1" lang="zh-CN" altLang="en-US" dirty="0"/>
          </a:p>
        </p:txBody>
      </p:sp>
      <p:pic>
        <p:nvPicPr>
          <p:cNvPr id="5"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726758"/>
            <a:ext cx="10515600" cy="485354"/>
          </a:xfrm>
          <a:prstGeom prst="rect">
            <a:avLst/>
          </a:prstGeom>
        </p:spPr>
        <p:txBody>
          <a:bodyPr>
            <a:normAutofit/>
          </a:bodyPr>
          <a:lstStyle>
            <a:lvl1pPr algn="ctr">
              <a:defRPr sz="2400" b="1">
                <a:solidFill>
                  <a:srgbClr val="535353"/>
                </a:solidFill>
              </a:defRPr>
            </a:lvl1pPr>
          </a:lstStyle>
          <a:p>
            <a:r>
              <a:rPr kumimoji="1" lang="zh-CN" altLang="en-US"/>
              <a:t>单击此处编辑母版标题样式</a:t>
            </a:r>
            <a:endParaRPr kumimoji="1" lang="zh-CN" altLang="en-US" dirty="0"/>
          </a:p>
        </p:txBody>
      </p:sp>
      <p:sp>
        <p:nvSpPr>
          <p:cNvPr id="3" name="内容占位符 2"/>
          <p:cNvSpPr>
            <a:spLocks noGrp="1"/>
          </p:cNvSpPr>
          <p:nvPr>
            <p:ph idx="1" hasCustomPrompt="1"/>
          </p:nvPr>
        </p:nvSpPr>
        <p:spPr>
          <a:xfrm>
            <a:off x="838200" y="1621633"/>
            <a:ext cx="10515600" cy="4575043"/>
          </a:xfrm>
        </p:spPr>
        <p:txBody>
          <a:bodyPr/>
          <a:lstStyle>
            <a:lvl1pPr>
              <a:defRPr sz="2400"/>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vl6pPr>
              <a:defRPr>
                <a:latin typeface="微软雅黑" panose="020B0503020204020204" pitchFamily="34" charset="-122"/>
                <a:ea typeface="微软雅黑" panose="020B0503020204020204" pitchFamily="34" charset="-122"/>
              </a:defRPr>
            </a:lvl6pPr>
          </a:lstStyle>
          <a:p>
            <a:pPr lvl="5"/>
            <a:r>
              <a:rPr kumimoji="1" lang="zh-CN" altLang="en-US" dirty="0"/>
              <a:t>编辑母版文本样式
第二级
第三级
第四级
第五级</a:t>
            </a:r>
            <a:endParaRPr kumimoji="1" lang="zh-CN" altLang="en-US" dirty="0"/>
          </a:p>
        </p:txBody>
      </p:sp>
      <p:sp>
        <p:nvSpPr>
          <p:cNvPr id="4" name="日期占位符 3"/>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7"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
        <p:nvSpPr>
          <p:cNvPr id="10" name="线条"/>
          <p:cNvSpPr/>
          <p:nvPr userDrawn="1"/>
        </p:nvSpPr>
        <p:spPr>
          <a:xfrm flipH="1" flipV="1">
            <a:off x="4267200" y="1461960"/>
            <a:ext cx="3657600" cy="0"/>
          </a:xfrm>
          <a:prstGeom prst="line">
            <a:avLst/>
          </a:prstGeom>
          <a:ln w="12700">
            <a:solidFill>
              <a:srgbClr val="D4D4D4"/>
            </a:solidFill>
            <a:bevel/>
            <a:headEnd type="oval"/>
          </a:ln>
        </p:spPr>
        <p:txBody>
          <a:bodyPr lIns="45718" tIns="45718" rIns="45718" bIns="45718"/>
          <a:lstStyle/>
          <a:p/>
        </p:txBody>
      </p:sp>
      <p:sp>
        <p:nvSpPr>
          <p:cNvPr id="16" name="文本占位符 15"/>
          <p:cNvSpPr>
            <a:spLocks noGrp="1"/>
          </p:cNvSpPr>
          <p:nvPr>
            <p:ph type="body" sz="quarter" idx="13" hasCustomPrompt="1"/>
          </p:nvPr>
        </p:nvSpPr>
        <p:spPr>
          <a:xfrm>
            <a:off x="838200" y="1212850"/>
            <a:ext cx="10515600" cy="249110"/>
          </a:xfrm>
        </p:spPr>
        <p:txBody>
          <a:bodyPr>
            <a:noAutofit/>
          </a:bodyPr>
          <a:lstStyle>
            <a:lvl1pPr marL="0" indent="0" algn="ctr">
              <a:buNone/>
              <a:defRPr sz="1400">
                <a:solidFill>
                  <a:srgbClr val="535353"/>
                </a:solidFill>
              </a:defRPr>
            </a:lvl1pPr>
          </a:lstStyle>
          <a:p>
            <a:r>
              <a:rPr kumimoji="1" lang="zh-CN" altLang="en-US" dirty="0"/>
              <a:t>单击此处编辑副标题</a:t>
            </a:r>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3708400" y="2880518"/>
            <a:ext cx="4775201" cy="1054258"/>
          </a:xfrm>
          <a:prstGeom prst="rect">
            <a:avLst/>
          </a:prstGeom>
        </p:spPr>
        <p:txBody>
          <a:bodyPr anchor="ctr" anchorCtr="0"/>
          <a:lstStyle>
            <a:lvl1pPr>
              <a:defRPr sz="3400">
                <a:solidFill>
                  <a:schemeClr val="bg1"/>
                </a:solidFill>
              </a:defRPr>
            </a:lvl1pPr>
          </a:lstStyle>
          <a:p>
            <a:r>
              <a:rPr kumimoji="1" lang="zh-CN" altLang="en-US"/>
              <a:t>单击此处编辑母版标题样式</a:t>
            </a:r>
            <a:endParaRPr kumimoji="1" lang="zh-CN" altLang="en-US" dirty="0"/>
          </a:p>
        </p:txBody>
      </p:sp>
      <p:sp>
        <p:nvSpPr>
          <p:cNvPr id="3" name="文本占位符 2"/>
          <p:cNvSpPr>
            <a:spLocks noGrp="1"/>
          </p:cNvSpPr>
          <p:nvPr>
            <p:ph type="body" idx="1" hasCustomPrompt="1"/>
          </p:nvPr>
        </p:nvSpPr>
        <p:spPr>
          <a:xfrm>
            <a:off x="3714750" y="3977482"/>
            <a:ext cx="4775201" cy="1500187"/>
          </a:xfrm>
        </p:spPr>
        <p:txBody>
          <a:bodyPr>
            <a:noAutofit/>
          </a:bodyPr>
          <a:lstStyle>
            <a:lvl1pPr marL="0" indent="0">
              <a:lnSpc>
                <a:spcPct val="100000"/>
              </a:lnSpc>
              <a:spcBef>
                <a:spcPts val="0"/>
              </a:spcBef>
              <a:spcAft>
                <a:spcPts val="600"/>
              </a:spcAft>
              <a:buNone/>
              <a:defRPr sz="1200">
                <a:solidFill>
                  <a:schemeClr val="bg1">
                    <a:lumMod val="8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编辑母版文本样式
第二级
第三级
第四级
第五级</a:t>
            </a:r>
            <a:endParaRPr kumimoji="1" lang="zh-CN" altLang="en-US" dirty="0"/>
          </a:p>
        </p:txBody>
      </p:sp>
      <p:sp>
        <p:nvSpPr>
          <p:cNvPr id="4" name="日期占位符 3"/>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7" name="图像" descr="图像"/>
          <p:cNvPicPr>
            <a:picLocks noChangeAspect="1"/>
          </p:cNvPicPr>
          <p:nvPr userDrawn="1"/>
        </p:nvPicPr>
        <p:blipFill>
          <a:blip r:embed="rId3"/>
          <a:stretch>
            <a:fillRect/>
          </a:stretch>
        </p:blipFill>
        <p:spPr>
          <a:xfrm>
            <a:off x="11279188" y="6270625"/>
            <a:ext cx="481014" cy="288925"/>
          </a:xfrm>
          <a:prstGeom prst="rect">
            <a:avLst/>
          </a:prstGeom>
          <a:ln w="12700">
            <a:miter lim="400000"/>
            <a:headEnd/>
            <a:tailEnd/>
          </a:ln>
        </p:spPr>
      </p:pic>
      <p:sp>
        <p:nvSpPr>
          <p:cNvPr id="15" name="任意形状 14"/>
          <p:cNvSpPr/>
          <p:nvPr userDrawn="1"/>
        </p:nvSpPr>
        <p:spPr>
          <a:xfrm>
            <a:off x="3714750" y="2673963"/>
            <a:ext cx="4768851" cy="1260813"/>
          </a:xfrm>
          <a:custGeom>
            <a:avLst/>
            <a:gdLst>
              <a:gd name="connsiteX0" fmla="*/ 1576551 w 3460531"/>
              <a:gd name="connsiteY0" fmla="*/ 0 h 1182413"/>
              <a:gd name="connsiteX1" fmla="*/ 3460531 w 3460531"/>
              <a:gd name="connsiteY1" fmla="*/ 0 h 1182413"/>
              <a:gd name="connsiteX2" fmla="*/ 3460531 w 3460531"/>
              <a:gd name="connsiteY2" fmla="*/ 1182413 h 1182413"/>
              <a:gd name="connsiteX3" fmla="*/ 0 w 3460531"/>
              <a:gd name="connsiteY3" fmla="*/ 1182413 h 1182413"/>
              <a:gd name="connsiteX4" fmla="*/ 0 w 3460531"/>
              <a:gd name="connsiteY4" fmla="*/ 0 h 1182413"/>
              <a:gd name="connsiteX5" fmla="*/ 228600 w 3460531"/>
              <a:gd name="connsiteY5" fmla="*/ 0 h 1182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60531" h="1182413">
                <a:moveTo>
                  <a:pt x="1576551" y="0"/>
                </a:moveTo>
                <a:lnTo>
                  <a:pt x="3460531" y="0"/>
                </a:lnTo>
                <a:lnTo>
                  <a:pt x="3460531" y="1182413"/>
                </a:lnTo>
                <a:lnTo>
                  <a:pt x="0" y="1182413"/>
                </a:lnTo>
                <a:lnTo>
                  <a:pt x="0" y="0"/>
                </a:lnTo>
                <a:lnTo>
                  <a:pt x="228600" y="0"/>
                </a:lnTo>
              </a:path>
            </a:pathLst>
          </a:custGeom>
          <a:noFill/>
          <a:ln w="25400">
            <a:solidFill>
              <a:srgbClr val="D4D4D4"/>
            </a:solidFill>
            <a:headEnd type="oval" w="lg" len="lg"/>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p>
            <a:pPr algn="ctr"/>
            <a:endParaRPr kumimoji="1" lang="zh-CN" altLang="en-US"/>
          </a:p>
        </p:txBody>
      </p:sp>
      <p:sp>
        <p:nvSpPr>
          <p:cNvPr id="16" name="矩形 15"/>
          <p:cNvSpPr/>
          <p:nvPr userDrawn="1"/>
        </p:nvSpPr>
        <p:spPr>
          <a:xfrm>
            <a:off x="4111172" y="2468498"/>
            <a:ext cx="1167307" cy="418191"/>
          </a:xfrm>
          <a:prstGeom prst="rect">
            <a:avLst/>
          </a:prstGeom>
        </p:spPr>
        <p:txBody>
          <a:bodyPr wrap="none">
            <a:spAutoFit/>
          </a:bodyPr>
          <a:lstStyle/>
          <a:p>
            <a:pPr marL="0" marR="0" lvl="0" indent="0" algn="l" defTabSz="914400" rtl="0" eaLnBrk="1" fontAlgn="auto" latinLnBrk="0" hangingPunct="0">
              <a:lnSpc>
                <a:spcPct val="150000"/>
              </a:lnSpc>
              <a:spcBef>
                <a:spcPts val="0"/>
              </a:spcBef>
              <a:spcAft>
                <a:spcPts val="0"/>
              </a:spcAft>
              <a:buClrTx/>
              <a:buSzTx/>
              <a:buFontTx/>
              <a:buNone/>
              <a:defRPr sz="1400" b="1">
                <a:solidFill>
                  <a:srgbClr val="5CC99A"/>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pPr>
            <a:r>
              <a:rPr kumimoji="0" lang="en-US" altLang="zh-CN" sz="1600" b="1" i="0" u="none" strike="noStrike" kern="0" cap="none" spc="0" normalizeH="0" baseline="0" noProof="0" dirty="0">
                <a:ln>
                  <a:noFill/>
                </a:ln>
                <a:solidFill>
                  <a:srgbClr val="5CC99A"/>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CHAPTER</a:t>
            </a:r>
            <a:endParaRPr kumimoji="0" lang="en-US" altLang="zh-CN" sz="2800" b="1" i="0" u="none" strike="noStrike" kern="0" cap="none" spc="0" normalizeH="0" baseline="0" noProof="0" dirty="0">
              <a:ln>
                <a:noFill/>
              </a:ln>
              <a:solidFill>
                <a:srgbClr val="80808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文本占位符 17" descr="章节号&#10;"/>
          <p:cNvSpPr>
            <a:spLocks noGrp="1"/>
          </p:cNvSpPr>
          <p:nvPr>
            <p:ph type="body" sz="quarter" idx="13" hasCustomPrompt="1"/>
          </p:nvPr>
        </p:nvSpPr>
        <p:spPr>
          <a:xfrm>
            <a:off x="5162367" y="2278584"/>
            <a:ext cx="676650" cy="651647"/>
          </a:xfrm>
        </p:spPr>
        <p:txBody>
          <a:bodyPr anchor="b" anchorCtr="0"/>
          <a:lstStyle>
            <a:lvl1pPr marL="0" indent="0">
              <a:buNone/>
              <a:defRPr b="1">
                <a:solidFill>
                  <a:srgbClr val="5BC99A"/>
                </a:solidFill>
              </a:defRPr>
            </a:lvl1pPr>
          </a:lstStyle>
          <a:p>
            <a:r>
              <a:rPr kumimoji="1" lang="en-US" altLang="zh-CN" dirty="0"/>
              <a:t>01</a:t>
            </a:r>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838200" y="1624018"/>
            <a:ext cx="5181600" cy="4575600"/>
          </a:xfrm>
        </p:spPr>
        <p:txBody>
          <a:bodyPr/>
          <a:lstStyle/>
          <a:p>
            <a:r>
              <a:rPr kumimoji="1" lang="zh-CN" altLang="en-US"/>
              <a:t>编辑母版文本样式
第二级
第三级
第四级
第五级</a:t>
            </a:r>
            <a:endParaRPr kumimoji="1" lang="zh-CN" altLang="en-US" dirty="0"/>
          </a:p>
        </p:txBody>
      </p:sp>
      <p:sp>
        <p:nvSpPr>
          <p:cNvPr id="4" name="内容占位符 3"/>
          <p:cNvSpPr>
            <a:spLocks noGrp="1"/>
          </p:cNvSpPr>
          <p:nvPr>
            <p:ph sz="half" idx="2" hasCustomPrompt="1"/>
          </p:nvPr>
        </p:nvSpPr>
        <p:spPr>
          <a:xfrm>
            <a:off x="6172200" y="1624018"/>
            <a:ext cx="5181600" cy="4575600"/>
          </a:xfrm>
        </p:spPr>
        <p:txBody>
          <a:bodyPr/>
          <a:lstStyle/>
          <a:p>
            <a:r>
              <a:rPr kumimoji="1" lang="zh-CN" altLang="en-US"/>
              <a:t>编辑母版文本样式
第二级
第三级
第四级
第五级</a:t>
            </a:r>
            <a:endParaRPr kumimoji="1" lang="zh-CN" altLang="en-US" dirty="0"/>
          </a:p>
        </p:txBody>
      </p:sp>
      <p:sp>
        <p:nvSpPr>
          <p:cNvPr id="5" name="日期占位符 4"/>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8"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
        <p:nvSpPr>
          <p:cNvPr id="9" name="标题 1"/>
          <p:cNvSpPr>
            <a:spLocks noGrp="1"/>
          </p:cNvSpPr>
          <p:nvPr>
            <p:ph type="title"/>
          </p:nvPr>
        </p:nvSpPr>
        <p:spPr>
          <a:xfrm>
            <a:off x="838200" y="726758"/>
            <a:ext cx="10515600" cy="485354"/>
          </a:xfrm>
          <a:prstGeom prst="rect">
            <a:avLst/>
          </a:prstGeom>
        </p:spPr>
        <p:txBody>
          <a:bodyPr>
            <a:normAutofit/>
          </a:bodyPr>
          <a:lstStyle>
            <a:lvl1pPr algn="ctr">
              <a:defRPr sz="2400" b="1">
                <a:solidFill>
                  <a:srgbClr val="535353"/>
                </a:solidFill>
              </a:defRPr>
            </a:lvl1pPr>
          </a:lstStyle>
          <a:p>
            <a:r>
              <a:rPr kumimoji="1" lang="zh-CN" altLang="en-US"/>
              <a:t>单击此处编辑母版标题样式</a:t>
            </a:r>
            <a:endParaRPr kumimoji="1" lang="zh-CN" altLang="en-US" dirty="0"/>
          </a:p>
        </p:txBody>
      </p:sp>
      <p:sp>
        <p:nvSpPr>
          <p:cNvPr id="10" name="线条"/>
          <p:cNvSpPr/>
          <p:nvPr userDrawn="1"/>
        </p:nvSpPr>
        <p:spPr>
          <a:xfrm flipH="1" flipV="1">
            <a:off x="4267200" y="1461960"/>
            <a:ext cx="3657600" cy="0"/>
          </a:xfrm>
          <a:prstGeom prst="line">
            <a:avLst/>
          </a:prstGeom>
          <a:ln w="12700">
            <a:solidFill>
              <a:srgbClr val="D4D4D4"/>
            </a:solidFill>
            <a:bevel/>
            <a:headEnd type="oval"/>
          </a:ln>
        </p:spPr>
        <p:txBody>
          <a:bodyPr lIns="45718" tIns="45718" rIns="45718" bIns="45718"/>
          <a:lstStyle/>
          <a:p/>
        </p:txBody>
      </p:sp>
      <p:sp>
        <p:nvSpPr>
          <p:cNvPr id="11" name="文本占位符 15"/>
          <p:cNvSpPr>
            <a:spLocks noGrp="1"/>
          </p:cNvSpPr>
          <p:nvPr>
            <p:ph type="body" sz="quarter" idx="13" hasCustomPrompt="1"/>
          </p:nvPr>
        </p:nvSpPr>
        <p:spPr>
          <a:xfrm>
            <a:off x="838200" y="1212850"/>
            <a:ext cx="10515600" cy="249110"/>
          </a:xfrm>
        </p:spPr>
        <p:txBody>
          <a:bodyPr>
            <a:noAutofit/>
          </a:bodyPr>
          <a:lstStyle>
            <a:lvl1pPr marL="0" indent="0" algn="ctr">
              <a:buNone/>
              <a:defRPr sz="1400">
                <a:solidFill>
                  <a:srgbClr val="535353"/>
                </a:solidFill>
              </a:defRPr>
            </a:lvl1pPr>
          </a:lstStyle>
          <a:p>
            <a:r>
              <a:rPr kumimoji="1" lang="zh-CN" altLang="en-US"/>
              <a:t>编辑母版文本样式
第二级
第三级
第四级
第五级</a:t>
            </a:r>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6"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
        <p:nvSpPr>
          <p:cNvPr id="7" name="标题 1"/>
          <p:cNvSpPr>
            <a:spLocks noGrp="1"/>
          </p:cNvSpPr>
          <p:nvPr>
            <p:ph type="title"/>
          </p:nvPr>
        </p:nvSpPr>
        <p:spPr>
          <a:xfrm>
            <a:off x="838200" y="726758"/>
            <a:ext cx="10515600" cy="485354"/>
          </a:xfrm>
          <a:prstGeom prst="rect">
            <a:avLst/>
          </a:prstGeom>
        </p:spPr>
        <p:txBody>
          <a:bodyPr>
            <a:normAutofit/>
          </a:bodyPr>
          <a:lstStyle>
            <a:lvl1pPr algn="ctr">
              <a:defRPr sz="2400" b="1">
                <a:solidFill>
                  <a:srgbClr val="535353"/>
                </a:solidFill>
              </a:defRPr>
            </a:lvl1pPr>
          </a:lstStyle>
          <a:p>
            <a:r>
              <a:rPr kumimoji="1" lang="zh-CN" altLang="en-US"/>
              <a:t>单击此处编辑母版标题样式</a:t>
            </a:r>
            <a:endParaRPr kumimoji="1" lang="zh-CN" altLang="en-US" dirty="0"/>
          </a:p>
        </p:txBody>
      </p:sp>
      <p:sp>
        <p:nvSpPr>
          <p:cNvPr id="8" name="线条"/>
          <p:cNvSpPr/>
          <p:nvPr userDrawn="1"/>
        </p:nvSpPr>
        <p:spPr>
          <a:xfrm flipH="1" flipV="1">
            <a:off x="4267200" y="1461960"/>
            <a:ext cx="3657600" cy="0"/>
          </a:xfrm>
          <a:prstGeom prst="line">
            <a:avLst/>
          </a:prstGeom>
          <a:ln w="12700">
            <a:solidFill>
              <a:srgbClr val="D4D4D4"/>
            </a:solidFill>
            <a:bevel/>
            <a:headEnd type="oval"/>
          </a:ln>
        </p:spPr>
        <p:txBody>
          <a:bodyPr lIns="45718" tIns="45718" rIns="45718" bIns="45718"/>
          <a:lstStyle/>
          <a:p/>
        </p:txBody>
      </p:sp>
      <p:sp>
        <p:nvSpPr>
          <p:cNvPr id="9" name="文本占位符 15"/>
          <p:cNvSpPr>
            <a:spLocks noGrp="1"/>
          </p:cNvSpPr>
          <p:nvPr>
            <p:ph type="body" sz="quarter" idx="13" hasCustomPrompt="1"/>
          </p:nvPr>
        </p:nvSpPr>
        <p:spPr>
          <a:xfrm>
            <a:off x="838200" y="1212850"/>
            <a:ext cx="10515600" cy="249110"/>
          </a:xfrm>
        </p:spPr>
        <p:txBody>
          <a:bodyPr>
            <a:noAutofit/>
          </a:bodyPr>
          <a:lstStyle>
            <a:lvl1pPr marL="0" indent="0" algn="ctr">
              <a:buNone/>
              <a:defRPr sz="1400">
                <a:solidFill>
                  <a:srgbClr val="535353"/>
                </a:solidFill>
              </a:defRPr>
            </a:lvl1pPr>
          </a:lstStyle>
          <a:p>
            <a:r>
              <a:rPr kumimoji="1" lang="zh-CN" altLang="en-US" dirty="0"/>
              <a:t>单机此处编辑副标题</a:t>
            </a:r>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5"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987425"/>
            <a:ext cx="4960937" cy="1916843"/>
          </a:xfrm>
          <a:prstGeom prst="rect">
            <a:avLst/>
          </a:prstGeom>
        </p:spPr>
        <p:txBody>
          <a:bodyPr anchor="b"/>
          <a:lstStyle>
            <a:lvl1pPr algn="r">
              <a:defRPr sz="2400"/>
            </a:lvl1pPr>
          </a:lstStyle>
          <a:p>
            <a:r>
              <a:rPr kumimoji="1" lang="zh-CN" altLang="en-US"/>
              <a:t>单击此处编辑母版标题样式</a:t>
            </a:r>
            <a:endParaRPr kumimoji="1" lang="zh-CN" altLang="en-US" dirty="0"/>
          </a:p>
        </p:txBody>
      </p:sp>
      <p:sp>
        <p:nvSpPr>
          <p:cNvPr id="3" name="内容占位符 2"/>
          <p:cNvSpPr>
            <a:spLocks noGrp="1"/>
          </p:cNvSpPr>
          <p:nvPr>
            <p:ph idx="1" hasCustomPrompt="1"/>
          </p:nvPr>
        </p:nvSpPr>
        <p:spPr>
          <a:xfrm>
            <a:off x="5945186" y="987425"/>
            <a:ext cx="5410201" cy="4873625"/>
          </a:xfrm>
        </p:spPr>
        <p:txBody>
          <a:bodyPr anchor="ctr">
            <a:normAutofit/>
          </a:bodyPr>
          <a:lstStyle>
            <a:lvl1pPr>
              <a:defRPr sz="1800">
                <a:solidFill>
                  <a:srgbClr val="535353"/>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编辑母版文本样式
第二级
第三级
第四级
第五级</a:t>
            </a:r>
            <a:endParaRPr kumimoji="1" lang="zh-CN" altLang="en-US" dirty="0"/>
          </a:p>
        </p:txBody>
      </p:sp>
      <p:sp>
        <p:nvSpPr>
          <p:cNvPr id="4" name="文本占位符 3"/>
          <p:cNvSpPr>
            <a:spLocks noGrp="1"/>
          </p:cNvSpPr>
          <p:nvPr>
            <p:ph type="body" sz="half" idx="2" hasCustomPrompt="1"/>
          </p:nvPr>
        </p:nvSpPr>
        <p:spPr>
          <a:xfrm>
            <a:off x="839788" y="3030072"/>
            <a:ext cx="4960937" cy="2838916"/>
          </a:xfrm>
        </p:spPr>
        <p:txBody>
          <a:bodyPr/>
          <a:lstStyle>
            <a:lvl1pPr marL="0" indent="0" algn="r">
              <a:lnSpc>
                <a:spcPct val="100000"/>
              </a:lnSpc>
              <a:buNone/>
              <a:defRPr sz="1600">
                <a:solidFill>
                  <a:srgbClr val="53535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endParaRPr kumimoji="1" lang="zh-CN" altLang="en-US" dirty="0"/>
          </a:p>
        </p:txBody>
      </p:sp>
      <p:sp>
        <p:nvSpPr>
          <p:cNvPr id="5" name="日期占位符 4"/>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8"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937812" y="987425"/>
            <a:ext cx="54144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zh-CN" altLang="en-US"/>
              <a:t>单击图标添加图片</a:t>
            </a:r>
            <a:endParaRPr kumimoji="1" lang="zh-CN" altLang="en-US" dirty="0"/>
          </a:p>
        </p:txBody>
      </p:sp>
      <p:sp>
        <p:nvSpPr>
          <p:cNvPr id="5" name="日期占位符 4"/>
          <p:cNvSpPr>
            <a:spLocks noGrp="1"/>
          </p:cNvSpPr>
          <p:nvPr>
            <p:ph type="dt" sz="half" idx="10"/>
          </p:nvPr>
        </p:nvSpPr>
        <p:spPr/>
        <p:txBody>
          <a:bodyPr/>
          <a:lstStyle/>
          <a:p>
            <a:fld id="{05729EC5-BEF3-9645-98EB-214C5AD0824E}"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D68DB8-B610-4042-822E-58F07E48C8A5}" type="slidenum">
              <a:rPr kumimoji="1" lang="zh-CN" altLang="en-US" smtClean="0"/>
            </a:fld>
            <a:endParaRPr kumimoji="1" lang="zh-CN" altLang="en-US"/>
          </a:p>
        </p:txBody>
      </p:sp>
      <p:pic>
        <p:nvPicPr>
          <p:cNvPr id="8" name="图像" descr="图像"/>
          <p:cNvPicPr>
            <a:picLocks noChangeAspect="1"/>
          </p:cNvPicPr>
          <p:nvPr userDrawn="1"/>
        </p:nvPicPr>
        <p:blipFill>
          <a:blip r:embed="rId2"/>
          <a:stretch>
            <a:fillRect/>
          </a:stretch>
        </p:blipFill>
        <p:spPr>
          <a:xfrm>
            <a:off x="11279188" y="6270625"/>
            <a:ext cx="481014" cy="288925"/>
          </a:xfrm>
          <a:prstGeom prst="rect">
            <a:avLst/>
          </a:prstGeom>
          <a:ln w="12700">
            <a:miter lim="400000"/>
            <a:headEnd/>
            <a:tailEnd/>
          </a:ln>
        </p:spPr>
      </p:pic>
      <p:sp>
        <p:nvSpPr>
          <p:cNvPr id="9" name="标题 1"/>
          <p:cNvSpPr>
            <a:spLocks noGrp="1"/>
          </p:cNvSpPr>
          <p:nvPr>
            <p:ph type="title"/>
          </p:nvPr>
        </p:nvSpPr>
        <p:spPr>
          <a:xfrm>
            <a:off x="839788" y="987425"/>
            <a:ext cx="4960937" cy="1916843"/>
          </a:xfrm>
          <a:prstGeom prst="rect">
            <a:avLst/>
          </a:prstGeom>
        </p:spPr>
        <p:txBody>
          <a:bodyPr anchor="b"/>
          <a:lstStyle>
            <a:lvl1pPr algn="r">
              <a:defRPr sz="2400"/>
            </a:lvl1pPr>
          </a:lstStyle>
          <a:p>
            <a:r>
              <a:rPr kumimoji="1" lang="zh-CN" altLang="en-US"/>
              <a:t>单击此处编辑母版标题样式</a:t>
            </a:r>
            <a:endParaRPr kumimoji="1" lang="zh-CN" altLang="en-US" dirty="0"/>
          </a:p>
        </p:txBody>
      </p:sp>
      <p:sp>
        <p:nvSpPr>
          <p:cNvPr id="10" name="文本占位符 3"/>
          <p:cNvSpPr>
            <a:spLocks noGrp="1"/>
          </p:cNvSpPr>
          <p:nvPr>
            <p:ph type="body" sz="half" idx="2" hasCustomPrompt="1"/>
          </p:nvPr>
        </p:nvSpPr>
        <p:spPr>
          <a:xfrm>
            <a:off x="839788" y="3030072"/>
            <a:ext cx="4960937" cy="2838916"/>
          </a:xfrm>
        </p:spPr>
        <p:txBody>
          <a:bodyPr/>
          <a:lstStyle>
            <a:lvl1pPr marL="0" indent="0" algn="r">
              <a:lnSpc>
                <a:spcPct val="100000"/>
              </a:lnSpc>
              <a:buNone/>
              <a:defRPr sz="1600">
                <a:solidFill>
                  <a:srgbClr val="53535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726758"/>
            <a:ext cx="10515600" cy="485354"/>
          </a:xfrm>
          <a:prstGeom prst="rect">
            <a:avLst/>
          </a:prstGeom>
        </p:spPr>
        <p:txBody>
          <a:bodyPr vert="horz" lIns="91440" tIns="45720" rIns="91440" bIns="45720" rtlCol="0" anchor="ctr">
            <a:no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4"/>
            <a:r>
              <a:rPr kumimoji="1" lang="zh-CN" altLang="en-US" dirty="0"/>
              <a:t>编辑母版文本样式
第二级
第三级
第四级
第五级</a:t>
            </a:r>
            <a:endParaRPr kumimoji="1"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05729EC5-BEF3-9645-98EB-214C5AD0824E}" type="datetimeFigureOut">
              <a:rPr kumimoji="1" lang="zh-CN" altLang="en-US" smtClean="0"/>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FAD68DB8-B610-4042-822E-58F07E48C8A5}"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ctr" defTabSz="914400" rtl="0" eaLnBrk="1" latinLnBrk="0" hangingPunct="1">
        <a:lnSpc>
          <a:spcPct val="90000"/>
        </a:lnSpc>
        <a:spcBef>
          <a:spcPct val="0"/>
        </a:spcBef>
        <a:buNone/>
        <a:defRPr sz="2400" b="1" kern="1200">
          <a:solidFill>
            <a:srgbClr val="535353"/>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chart" Target="../charts/char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png"/><Relationship Id="rId2" Type="http://schemas.microsoft.com/office/2007/relationships/media" Target="../media/media1.mov"/><Relationship Id="rId1" Type="http://schemas.openxmlformats.org/officeDocument/2006/relationships/video" Target="../media/media1.mov"/></Relationships>
</file>

<file path=ppt/slides/_rels/slide7.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8" Type="http://schemas.openxmlformats.org/officeDocument/2006/relationships/notesSlide" Target="../notesSlides/notesSlide3.xml"/><Relationship Id="rId37" Type="http://schemas.openxmlformats.org/officeDocument/2006/relationships/slideLayout" Target="../slideLayouts/slideLayout14.xml"/><Relationship Id="rId36" Type="http://schemas.openxmlformats.org/officeDocument/2006/relationships/tags" Target="../tags/tag37.xml"/><Relationship Id="rId35" Type="http://schemas.openxmlformats.org/officeDocument/2006/relationships/tags" Target="../tags/tag36.xml"/><Relationship Id="rId34" Type="http://schemas.openxmlformats.org/officeDocument/2006/relationships/tags" Target="../tags/tag35.xml"/><Relationship Id="rId33" Type="http://schemas.openxmlformats.org/officeDocument/2006/relationships/tags" Target="../tags/tag34.xml"/><Relationship Id="rId32" Type="http://schemas.openxmlformats.org/officeDocument/2006/relationships/tags" Target="../tags/tag33.xml"/><Relationship Id="rId31" Type="http://schemas.openxmlformats.org/officeDocument/2006/relationships/tags" Target="../tags/tag32.xml"/><Relationship Id="rId30" Type="http://schemas.openxmlformats.org/officeDocument/2006/relationships/tags" Target="../tags/tag31.xml"/><Relationship Id="rId3" Type="http://schemas.openxmlformats.org/officeDocument/2006/relationships/tags" Target="../tags/tag4.xml"/><Relationship Id="rId29" Type="http://schemas.openxmlformats.org/officeDocument/2006/relationships/tags" Target="../tags/tag30.xml"/><Relationship Id="rId28" Type="http://schemas.openxmlformats.org/officeDocument/2006/relationships/tags" Target="../tags/tag29.xml"/><Relationship Id="rId27" Type="http://schemas.openxmlformats.org/officeDocument/2006/relationships/tags" Target="../tags/tag28.xml"/><Relationship Id="rId26" Type="http://schemas.openxmlformats.org/officeDocument/2006/relationships/tags" Target="../tags/tag27.xml"/><Relationship Id="rId25" Type="http://schemas.openxmlformats.org/officeDocument/2006/relationships/tags" Target="../tags/tag26.xml"/><Relationship Id="rId24" Type="http://schemas.openxmlformats.org/officeDocument/2006/relationships/tags" Target="../tags/tag25.xml"/><Relationship Id="rId23" Type="http://schemas.openxmlformats.org/officeDocument/2006/relationships/tags" Target="../tags/tag24.xml"/><Relationship Id="rId22" Type="http://schemas.openxmlformats.org/officeDocument/2006/relationships/tags" Target="../tags/tag23.xml"/><Relationship Id="rId21" Type="http://schemas.openxmlformats.org/officeDocument/2006/relationships/tags" Target="../tags/tag22.xml"/><Relationship Id="rId20" Type="http://schemas.openxmlformats.org/officeDocument/2006/relationships/tags" Target="../tags/tag21.xml"/><Relationship Id="rId2" Type="http://schemas.openxmlformats.org/officeDocument/2006/relationships/tags" Target="../tags/tag3.xml"/><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4.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641475"/>
            <a:ext cx="7315200" cy="1223010"/>
          </a:xfrm>
        </p:spPr>
        <p:txBody>
          <a:bodyPr>
            <a:normAutofit fontScale="90000"/>
          </a:bodyPr>
          <a:lstStyle/>
          <a:p>
            <a:r>
              <a:rPr kumimoji="1" lang="zh-CN" altLang="en-US" dirty="0"/>
              <a:t>Clickhouse在众安的应用实践</a:t>
            </a:r>
            <a:br>
              <a:rPr kumimoji="1" lang="zh-CN" altLang="en-US" dirty="0"/>
            </a:br>
            <a:r>
              <a:rPr kumimoji="1" lang="zh-CN" altLang="en-US" dirty="0"/>
              <a:t>百亿保险数据实时分析探索</a:t>
            </a:r>
            <a:endParaRPr kumimoji="1" lang="zh-CN" altLang="en-US" dirty="0"/>
          </a:p>
        </p:txBody>
      </p:sp>
      <p:sp>
        <p:nvSpPr>
          <p:cNvPr id="3" name="副标题 2"/>
          <p:cNvSpPr>
            <a:spLocks noGrp="1"/>
          </p:cNvSpPr>
          <p:nvPr>
            <p:ph type="subTitle" idx="1"/>
          </p:nvPr>
        </p:nvSpPr>
        <p:spPr>
          <a:xfrm>
            <a:off x="939800" y="3431540"/>
            <a:ext cx="7315200" cy="2153920"/>
          </a:xfrm>
        </p:spPr>
        <p:txBody>
          <a:bodyPr>
            <a:normAutofit fontScale="35000"/>
          </a:bodyPr>
          <a:lstStyle/>
          <a:p>
            <a:endParaRPr kumimoji="1" lang="en-US" altLang="zh-CN" dirty="0"/>
          </a:p>
          <a:p>
            <a:endParaRPr kumimoji="1" lang="en-US" altLang="zh-CN" dirty="0"/>
          </a:p>
          <a:p>
            <a:r>
              <a:rPr kumimoji="1" lang="zh-CN" altLang="en-US" sz="5400" dirty="0"/>
              <a:t>众安保险</a:t>
            </a:r>
            <a:endParaRPr kumimoji="1" lang="zh-CN" altLang="en-US" sz="5400" dirty="0"/>
          </a:p>
          <a:p>
            <a:r>
              <a:rPr kumimoji="1" lang="zh-CN" altLang="en-US" sz="5400" dirty="0"/>
              <a:t>数据智能中心</a:t>
            </a:r>
            <a:endParaRPr kumimoji="1" lang="en-US" altLang="zh-CN" sz="5400" dirty="0"/>
          </a:p>
          <a:p>
            <a:r>
              <a:rPr kumimoji="1" lang="zh-CN" altLang="en-US" sz="5400" dirty="0"/>
              <a:t>蒙强</a:t>
            </a:r>
            <a:endParaRPr kumimoji="1" lang="en-US" altLang="zh-CN" sz="5400" dirty="0"/>
          </a:p>
          <a:p>
            <a:r>
              <a:rPr kumimoji="1" lang="en-US" altLang="zh-CN" sz="5400" dirty="0"/>
              <a:t>2019</a:t>
            </a:r>
            <a:r>
              <a:rPr kumimoji="1" lang="zh-CN" altLang="en-US" sz="5400" dirty="0"/>
              <a:t>年</a:t>
            </a:r>
            <a:r>
              <a:rPr kumimoji="1" lang="en-US" altLang="zh-CN" sz="5400" dirty="0"/>
              <a:t>10</a:t>
            </a:r>
            <a:r>
              <a:rPr kumimoji="1" lang="zh-CN" altLang="en-US" sz="5400" dirty="0"/>
              <a:t>月</a:t>
            </a:r>
            <a:r>
              <a:rPr kumimoji="1" lang="en-US" altLang="zh-CN" sz="5400" dirty="0"/>
              <a:t>27</a:t>
            </a:r>
            <a:r>
              <a:rPr kumimoji="1" lang="zh-CN" altLang="en-US" sz="5400" dirty="0"/>
              <a:t>日</a:t>
            </a:r>
            <a:endParaRPr kumimoji="1" lang="en-US" altLang="zh-CN" sz="5400" dirty="0"/>
          </a:p>
        </p:txBody>
      </p:sp>
    </p:spTree>
    <p:custDataLst>
      <p:tags r:id="rId1"/>
    </p:custDataLst>
  </p:cSld>
  <p:clrMapOvr>
    <a:masterClrMapping/>
  </p:clrMapOvr>
  <p:transition advTm="64208">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图片 6" descr="系统架构设计-meetup (3)"/>
          <p:cNvPicPr>
            <a:picLocks noChangeAspect="1"/>
          </p:cNvPicPr>
          <p:nvPr/>
        </p:nvPicPr>
        <p:blipFill>
          <a:blip r:embed="rId1"/>
          <a:stretch>
            <a:fillRect/>
          </a:stretch>
        </p:blipFill>
        <p:spPr>
          <a:xfrm>
            <a:off x="1407795" y="1107440"/>
            <a:ext cx="9376410" cy="5492115"/>
          </a:xfrm>
          <a:prstGeom prst="rect">
            <a:avLst/>
          </a:prstGeom>
        </p:spPr>
      </p:pic>
      <p:sp>
        <p:nvSpPr>
          <p:cNvPr id="2" name="标题 1"/>
          <p:cNvSpPr>
            <a:spLocks noGrp="1"/>
          </p:cNvSpPr>
          <p:nvPr>
            <p:ph type="title"/>
          </p:nvPr>
        </p:nvSpPr>
        <p:spPr/>
        <p:txBody>
          <a:bodyPr>
            <a:normAutofit/>
          </a:bodyPr>
          <a:p>
            <a:r>
              <a:rPr lang="zh-CN" altLang="en-US"/>
              <a:t>洞察平台架构</a:t>
            </a:r>
            <a:endParaRPr lang="zh-CN" altLang="en-US"/>
          </a:p>
        </p:txBody>
      </p:sp>
    </p:spTree>
  </p:cSld>
  <p:clrMapOvr>
    <a:masterClrMapping/>
  </p:clrMapOvr>
  <p:transition advTm="227569"/>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sym typeface="+mn-ea"/>
              </a:rPr>
              <a:t>Why Clickhouse?</a:t>
            </a:r>
            <a:br>
              <a:rPr lang="en-US" altLang="zh-CN"/>
            </a:br>
            <a:endParaRPr kumimoji="1" lang="zh-CN" altLang="en-US" dirty="0">
              <a:latin typeface="Microsoft YaHei" charset="0"/>
              <a:ea typeface="Microsoft YaHei" charset="0"/>
              <a:cs typeface="Microsoft YaHei" charset="0"/>
            </a:endParaRPr>
          </a:p>
        </p:txBody>
      </p:sp>
      <p:sp>
        <p:nvSpPr>
          <p:cNvPr id="5" name="椭圆 4"/>
          <p:cNvSpPr/>
          <p:nvPr/>
        </p:nvSpPr>
        <p:spPr>
          <a:xfrm>
            <a:off x="3995766" y="1761858"/>
            <a:ext cx="4079544" cy="4079544"/>
          </a:xfrm>
          <a:prstGeom prst="ellipse">
            <a:avLst/>
          </a:prstGeom>
          <a:noFill/>
          <a:ln>
            <a:solidFill>
              <a:schemeClr val="accent6">
                <a:lumMod val="75000"/>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nvGrpSpPr>
          <p:cNvPr id="18" name="组 17"/>
          <p:cNvGrpSpPr/>
          <p:nvPr/>
        </p:nvGrpSpPr>
        <p:grpSpPr>
          <a:xfrm>
            <a:off x="4896980" y="2646562"/>
            <a:ext cx="2277116" cy="2277116"/>
            <a:chOff x="3415027" y="2147736"/>
            <a:chExt cx="1887222" cy="1887222"/>
          </a:xfrm>
        </p:grpSpPr>
        <p:sp>
          <p:nvSpPr>
            <p:cNvPr id="19" name="标题 1"/>
            <p:cNvSpPr txBox="1"/>
            <p:nvPr/>
          </p:nvSpPr>
          <p:spPr>
            <a:xfrm>
              <a:off x="3502417" y="2542352"/>
              <a:ext cx="1712443" cy="109799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bg1"/>
                  </a:solidFill>
                  <a:latin typeface="微软雅黑" panose="020B0503020204020204" pitchFamily="34" charset="-122"/>
                  <a:ea typeface="微软雅黑" panose="020B0503020204020204" pitchFamily="34" charset="-122"/>
                  <a:cs typeface="+mj-cs"/>
                </a:defRPr>
              </a:lvl1pPr>
            </a:lstStyle>
            <a:p>
              <a:r>
                <a:rPr lang="en-US" altLang="zh-CN" sz="2400">
                  <a:solidFill>
                    <a:schemeClr val="tx1"/>
                  </a:solidFill>
                  <a:sym typeface="+mn-ea"/>
                </a:rPr>
                <a:t>Clickhosue</a:t>
              </a:r>
              <a:endParaRPr lang="en-US" altLang="zh-CN" sz="2400" b="1" dirty="0">
                <a:solidFill>
                  <a:schemeClr val="tx1"/>
                </a:solidFill>
                <a:latin typeface="Microsoft YaHei" charset="0"/>
                <a:ea typeface="Microsoft YaHei" charset="0"/>
                <a:cs typeface="Microsoft YaHei" charset="0"/>
                <a:sym typeface="+mn-ea"/>
              </a:endParaRPr>
            </a:p>
          </p:txBody>
        </p:sp>
        <p:sp>
          <p:nvSpPr>
            <p:cNvPr id="20" name="椭圆 19"/>
            <p:cNvSpPr/>
            <p:nvPr/>
          </p:nvSpPr>
          <p:spPr>
            <a:xfrm>
              <a:off x="3415027" y="2147736"/>
              <a:ext cx="1887222" cy="1887222"/>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grpSp>
        <p:nvGrpSpPr>
          <p:cNvPr id="38" name="组 37"/>
          <p:cNvGrpSpPr/>
          <p:nvPr/>
        </p:nvGrpSpPr>
        <p:grpSpPr>
          <a:xfrm>
            <a:off x="419003" y="2202545"/>
            <a:ext cx="4401399" cy="1080000"/>
            <a:chOff x="764767" y="1903066"/>
            <a:chExt cx="4401399" cy="1080000"/>
          </a:xfrm>
        </p:grpSpPr>
        <p:sp>
          <p:nvSpPr>
            <p:cNvPr id="7" name="矩形 6"/>
            <p:cNvSpPr/>
            <p:nvPr/>
          </p:nvSpPr>
          <p:spPr>
            <a:xfrm flipH="1">
              <a:off x="2429458" y="1903066"/>
              <a:ext cx="2209840" cy="1080000"/>
            </a:xfrm>
            <a:prstGeom prst="rect">
              <a:avLst/>
            </a:prstGeom>
            <a:gradFill>
              <a:gsLst>
                <a:gs pos="40000">
                  <a:srgbClr val="2DAF7E">
                    <a:alpha val="40000"/>
                  </a:srgbClr>
                </a:gs>
                <a:gs pos="100000">
                  <a:srgbClr val="2DAF7E">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nvGrpSpPr>
            <p:cNvPr id="9" name="组 8"/>
            <p:cNvGrpSpPr/>
            <p:nvPr/>
          </p:nvGrpSpPr>
          <p:grpSpPr>
            <a:xfrm>
              <a:off x="4086166" y="1903066"/>
              <a:ext cx="1080000" cy="1080000"/>
              <a:chOff x="3842000" y="456198"/>
              <a:chExt cx="1080000" cy="1080000"/>
            </a:xfrm>
          </p:grpSpPr>
          <p:sp>
            <p:nvSpPr>
              <p:cNvPr id="10" name="椭圆 9"/>
              <p:cNvSpPr/>
              <p:nvPr/>
            </p:nvSpPr>
            <p:spPr>
              <a:xfrm>
                <a:off x="3842000" y="456198"/>
                <a:ext cx="1080000" cy="1080000"/>
              </a:xfrm>
              <a:prstGeom prst="ellipse">
                <a:avLst/>
              </a:prstGeom>
              <a:solidFill>
                <a:schemeClr val="bg1"/>
              </a:solidFill>
              <a:ln w="12700">
                <a:solidFill>
                  <a:srgbClr val="2DAF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charset="0"/>
                  <a:ea typeface="Microsoft YaHei" charset="0"/>
                  <a:cs typeface="Microsoft YaHei" charset="0"/>
                </a:endParaRPr>
              </a:p>
            </p:txBody>
          </p:sp>
          <p:sp>
            <p:nvSpPr>
              <p:cNvPr id="11" name="文本框 10"/>
              <p:cNvSpPr txBox="1"/>
              <p:nvPr/>
            </p:nvSpPr>
            <p:spPr>
              <a:xfrm>
                <a:off x="3863198" y="836309"/>
                <a:ext cx="1035652" cy="344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hangingPunct="0"/>
                <a:r>
                  <a:rPr lang="zh-CN" altLang="en-US" b="1" dirty="0">
                    <a:solidFill>
                      <a:srgbClr val="2DAF7E"/>
                    </a:solidFill>
                    <a:latin typeface="Microsoft YaHei" charset="0"/>
                    <a:ea typeface="Microsoft YaHei" charset="0"/>
                    <a:cs typeface="Microsoft YaHei" charset="0"/>
                    <a:sym typeface="DengXian"/>
                  </a:rPr>
                  <a:t>性能</a:t>
                </a:r>
                <a:endParaRPr lang="zh-CN" altLang="en-US" b="1" dirty="0">
                  <a:solidFill>
                    <a:srgbClr val="2DAF7E"/>
                  </a:solidFill>
                  <a:latin typeface="Microsoft YaHei" charset="0"/>
                  <a:ea typeface="Microsoft YaHei" charset="0"/>
                  <a:cs typeface="Microsoft YaHei" charset="0"/>
                  <a:sym typeface="DengXian"/>
                </a:endParaRPr>
              </a:p>
            </p:txBody>
          </p:sp>
        </p:grpSp>
        <p:sp>
          <p:nvSpPr>
            <p:cNvPr id="22" name="矩形 21"/>
            <p:cNvSpPr/>
            <p:nvPr/>
          </p:nvSpPr>
          <p:spPr>
            <a:xfrm>
              <a:off x="764767" y="2258400"/>
              <a:ext cx="3193927" cy="337185"/>
            </a:xfrm>
            <a:prstGeom prst="rect">
              <a:avLst/>
            </a:prstGeom>
          </p:spPr>
          <p:txBody>
            <a:bodyPr wrap="square">
              <a:spAutoFit/>
            </a:bodyPr>
            <a:lstStyle/>
            <a:p>
              <a:pPr algn="r"/>
              <a:r>
                <a:rPr kumimoji="1" lang="zh-CN" altLang="en-US" sz="1600" dirty="0">
                  <a:latin typeface="Microsoft YaHei" charset="0"/>
                  <a:ea typeface="Microsoft YaHei" charset="0"/>
                  <a:cs typeface="Microsoft YaHei" charset="0"/>
                </a:rPr>
                <a:t>高效的数据导入和查询性能</a:t>
              </a:r>
              <a:endParaRPr kumimoji="1" lang="zh-CN" altLang="en-US" sz="1600" dirty="0">
                <a:latin typeface="Microsoft YaHei" charset="0"/>
                <a:ea typeface="Microsoft YaHei" charset="0"/>
                <a:cs typeface="Microsoft YaHei" charset="0"/>
              </a:endParaRPr>
            </a:p>
          </p:txBody>
        </p:sp>
      </p:grpSp>
      <p:grpSp>
        <p:nvGrpSpPr>
          <p:cNvPr id="39" name="组 38"/>
          <p:cNvGrpSpPr/>
          <p:nvPr/>
        </p:nvGrpSpPr>
        <p:grpSpPr>
          <a:xfrm>
            <a:off x="7207395" y="2202545"/>
            <a:ext cx="3237816" cy="1080000"/>
            <a:chOff x="7207761" y="1859848"/>
            <a:chExt cx="3237816" cy="1080000"/>
          </a:xfrm>
        </p:grpSpPr>
        <p:sp>
          <p:nvSpPr>
            <p:cNvPr id="6" name="矩形 5"/>
            <p:cNvSpPr/>
            <p:nvPr/>
          </p:nvSpPr>
          <p:spPr>
            <a:xfrm rot="10800000" flipH="1">
              <a:off x="7805521" y="1859848"/>
              <a:ext cx="2640056" cy="1080000"/>
            </a:xfrm>
            <a:prstGeom prst="rect">
              <a:avLst/>
            </a:prstGeom>
            <a:gradFill>
              <a:gsLst>
                <a:gs pos="40000">
                  <a:srgbClr val="FFC000">
                    <a:alpha val="47000"/>
                  </a:srgbClr>
                </a:gs>
                <a:gs pos="98000">
                  <a:srgbClr val="FFC00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nvGrpSpPr>
            <p:cNvPr id="15" name="组 14"/>
            <p:cNvGrpSpPr/>
            <p:nvPr/>
          </p:nvGrpSpPr>
          <p:grpSpPr>
            <a:xfrm>
              <a:off x="7207761" y="1859848"/>
              <a:ext cx="1170458" cy="1080000"/>
              <a:chOff x="1667996" y="2577997"/>
              <a:chExt cx="1170458" cy="1080000"/>
            </a:xfrm>
          </p:grpSpPr>
          <p:sp>
            <p:nvSpPr>
              <p:cNvPr id="16" name="椭圆 15"/>
              <p:cNvSpPr/>
              <p:nvPr/>
            </p:nvSpPr>
            <p:spPr>
              <a:xfrm>
                <a:off x="1713225" y="2577997"/>
                <a:ext cx="1080000" cy="1080000"/>
              </a:xfrm>
              <a:prstGeom prst="ellipse">
                <a:avLst/>
              </a:prstGeom>
              <a:solidFill>
                <a:schemeClr val="bg1"/>
              </a:solidFill>
              <a:ln w="12700">
                <a:solidFill>
                  <a:srgbClr val="DD8F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charset="0"/>
                  <a:ea typeface="Microsoft YaHei" charset="0"/>
                  <a:cs typeface="Microsoft YaHei" charset="0"/>
                </a:endParaRPr>
              </a:p>
            </p:txBody>
          </p:sp>
          <p:sp>
            <p:nvSpPr>
              <p:cNvPr id="17" name="文本框 16"/>
              <p:cNvSpPr txBox="1"/>
              <p:nvPr/>
            </p:nvSpPr>
            <p:spPr>
              <a:xfrm>
                <a:off x="1667996" y="2943691"/>
                <a:ext cx="1170458" cy="344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hangingPunct="0"/>
                <a:r>
                  <a:rPr lang="zh-CN" altLang="en-US" b="1" dirty="0" smtClean="0">
                    <a:solidFill>
                      <a:srgbClr val="FFB34D"/>
                    </a:solidFill>
                    <a:latin typeface="Microsoft YaHei" charset="0"/>
                    <a:ea typeface="Microsoft YaHei" charset="0"/>
                    <a:cs typeface="Microsoft YaHei" charset="0"/>
                    <a:sym typeface="DengXian"/>
                  </a:rPr>
                  <a:t>开源</a:t>
                </a:r>
                <a:endParaRPr lang="zh-CN" altLang="en-US" b="1" dirty="0" smtClean="0">
                  <a:solidFill>
                    <a:srgbClr val="FFB34D"/>
                  </a:solidFill>
                  <a:latin typeface="Microsoft YaHei" charset="0"/>
                  <a:ea typeface="Microsoft YaHei" charset="0"/>
                  <a:cs typeface="Microsoft YaHei" charset="0"/>
                  <a:sym typeface="DengXian"/>
                </a:endParaRPr>
              </a:p>
            </p:txBody>
          </p:sp>
        </p:grpSp>
        <p:sp>
          <p:nvSpPr>
            <p:cNvPr id="23" name="矩形 22"/>
            <p:cNvSpPr/>
            <p:nvPr/>
          </p:nvSpPr>
          <p:spPr>
            <a:xfrm>
              <a:off x="8409568" y="2233645"/>
              <a:ext cx="1402080" cy="337185"/>
            </a:xfrm>
            <a:prstGeom prst="rect">
              <a:avLst/>
            </a:prstGeom>
          </p:spPr>
          <p:txBody>
            <a:bodyPr wrap="none">
              <a:spAutoFit/>
            </a:bodyPr>
            <a:lstStyle/>
            <a:p>
              <a:r>
                <a:rPr kumimoji="1" lang="zh-CN" altLang="en-US" sz="1600" dirty="0">
                  <a:latin typeface="Microsoft YaHei" charset="0"/>
                  <a:ea typeface="Microsoft YaHei" charset="0"/>
                  <a:cs typeface="Microsoft YaHei" charset="0"/>
                </a:rPr>
                <a:t>低成本，免费</a:t>
              </a:r>
              <a:endParaRPr kumimoji="1" lang="zh-CN" altLang="en-US" sz="1600" dirty="0">
                <a:latin typeface="Microsoft YaHei" charset="0"/>
                <a:ea typeface="Microsoft YaHei" charset="0"/>
                <a:cs typeface="Microsoft YaHei" charset="0"/>
              </a:endParaRPr>
            </a:p>
          </p:txBody>
        </p:sp>
      </p:grpSp>
      <p:grpSp>
        <p:nvGrpSpPr>
          <p:cNvPr id="42" name="组 41"/>
          <p:cNvGrpSpPr/>
          <p:nvPr/>
        </p:nvGrpSpPr>
        <p:grpSpPr>
          <a:xfrm>
            <a:off x="7188762" y="4348983"/>
            <a:ext cx="4440858" cy="1080000"/>
            <a:chOff x="7629561" y="4256237"/>
            <a:chExt cx="4440858" cy="1080000"/>
          </a:xfrm>
        </p:grpSpPr>
        <p:sp>
          <p:nvSpPr>
            <p:cNvPr id="8" name="矩形 7"/>
            <p:cNvSpPr/>
            <p:nvPr/>
          </p:nvSpPr>
          <p:spPr>
            <a:xfrm>
              <a:off x="8098380" y="4256237"/>
              <a:ext cx="2230528" cy="1080000"/>
            </a:xfrm>
            <a:prstGeom prst="rect">
              <a:avLst/>
            </a:prstGeom>
            <a:gradFill>
              <a:gsLst>
                <a:gs pos="40000">
                  <a:srgbClr val="2198CA">
                    <a:alpha val="30000"/>
                  </a:srgbClr>
                </a:gs>
                <a:gs pos="100000">
                  <a:srgbClr val="2198CA">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nvGrpSpPr>
            <p:cNvPr id="12" name="组 11"/>
            <p:cNvGrpSpPr/>
            <p:nvPr/>
          </p:nvGrpSpPr>
          <p:grpSpPr>
            <a:xfrm>
              <a:off x="7629561" y="4256237"/>
              <a:ext cx="1080000" cy="1080000"/>
              <a:chOff x="5934959" y="2572439"/>
              <a:chExt cx="1080000" cy="1080000"/>
            </a:xfrm>
          </p:grpSpPr>
          <p:sp>
            <p:nvSpPr>
              <p:cNvPr id="13" name="椭圆 12"/>
              <p:cNvSpPr/>
              <p:nvPr/>
            </p:nvSpPr>
            <p:spPr>
              <a:xfrm>
                <a:off x="5934959" y="2572439"/>
                <a:ext cx="1080000" cy="1080000"/>
              </a:xfrm>
              <a:prstGeom prst="ellipse">
                <a:avLst/>
              </a:prstGeom>
              <a:solidFill>
                <a:schemeClr val="bg1"/>
              </a:solidFill>
              <a:ln w="12700">
                <a:solidFill>
                  <a:srgbClr val="2198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charset="0"/>
                  <a:ea typeface="Microsoft YaHei" charset="0"/>
                  <a:cs typeface="Microsoft YaHei" charset="0"/>
                </a:endParaRPr>
              </a:p>
            </p:txBody>
          </p:sp>
          <p:sp>
            <p:nvSpPr>
              <p:cNvPr id="14" name="文本框 13"/>
              <p:cNvSpPr txBox="1"/>
              <p:nvPr/>
            </p:nvSpPr>
            <p:spPr>
              <a:xfrm>
                <a:off x="6078790" y="2939051"/>
                <a:ext cx="792339" cy="344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hangingPunct="0"/>
                <a:r>
                  <a:rPr lang="zh-CN" altLang="en-US" b="1" dirty="0" smtClean="0">
                    <a:solidFill>
                      <a:srgbClr val="2198CA"/>
                    </a:solidFill>
                    <a:latin typeface="Microsoft YaHei" charset="0"/>
                    <a:ea typeface="Microsoft YaHei" charset="0"/>
                    <a:cs typeface="Microsoft YaHei" charset="0"/>
                    <a:sym typeface="DengXian"/>
                  </a:rPr>
                  <a:t>压缩比</a:t>
                </a:r>
                <a:endParaRPr lang="zh-CN" altLang="en-US" b="1" dirty="0" smtClean="0">
                  <a:solidFill>
                    <a:srgbClr val="2198CA"/>
                  </a:solidFill>
                  <a:latin typeface="Microsoft YaHei" charset="0"/>
                  <a:ea typeface="Microsoft YaHei" charset="0"/>
                  <a:cs typeface="Microsoft YaHei" charset="0"/>
                  <a:sym typeface="DengXian"/>
                </a:endParaRPr>
              </a:p>
            </p:txBody>
          </p:sp>
        </p:grpSp>
        <p:sp>
          <p:nvSpPr>
            <p:cNvPr id="24" name="矩形 23"/>
            <p:cNvSpPr/>
            <p:nvPr/>
          </p:nvSpPr>
          <p:spPr>
            <a:xfrm>
              <a:off x="8839539" y="4611306"/>
              <a:ext cx="3230880" cy="337185"/>
            </a:xfrm>
            <a:prstGeom prst="rect">
              <a:avLst/>
            </a:prstGeom>
          </p:spPr>
          <p:txBody>
            <a:bodyPr wrap="none">
              <a:spAutoFit/>
            </a:bodyPr>
            <a:lstStyle/>
            <a:p>
              <a:r>
                <a:rPr kumimoji="1" lang="zh-CN" altLang="en-US" sz="1600" dirty="0">
                  <a:latin typeface="Microsoft YaHei" charset="0"/>
                  <a:ea typeface="Microsoft YaHei" charset="0"/>
                  <a:cs typeface="Microsoft YaHei" charset="0"/>
                </a:rPr>
                <a:t>高度的数据压缩比，存储成本更小</a:t>
              </a:r>
              <a:endParaRPr kumimoji="1" lang="zh-CN" altLang="en-US" sz="1600" dirty="0">
                <a:latin typeface="Microsoft YaHei" charset="0"/>
                <a:ea typeface="Microsoft YaHei" charset="0"/>
                <a:cs typeface="Microsoft YaHei" charset="0"/>
              </a:endParaRPr>
            </a:p>
          </p:txBody>
        </p:sp>
      </p:grpSp>
      <p:cxnSp>
        <p:nvCxnSpPr>
          <p:cNvPr id="25" name="直线连接符 24"/>
          <p:cNvCxnSpPr>
            <a:endCxn id="30" idx="7"/>
          </p:cNvCxnSpPr>
          <p:nvPr/>
        </p:nvCxnSpPr>
        <p:spPr>
          <a:xfrm flipH="1">
            <a:off x="4674247" y="4287173"/>
            <a:ext cx="327799" cy="223615"/>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线连接符 25"/>
          <p:cNvCxnSpPr>
            <a:endCxn id="13" idx="1"/>
          </p:cNvCxnSpPr>
          <p:nvPr/>
        </p:nvCxnSpPr>
        <p:spPr>
          <a:xfrm>
            <a:off x="7058204" y="4326544"/>
            <a:ext cx="288720" cy="180601"/>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nvGrpSpPr>
          <p:cNvPr id="41" name="组 40"/>
          <p:cNvGrpSpPr/>
          <p:nvPr/>
        </p:nvGrpSpPr>
        <p:grpSpPr>
          <a:xfrm>
            <a:off x="838672" y="4352626"/>
            <a:ext cx="4026266" cy="1080000"/>
            <a:chOff x="-825870" y="4352626"/>
            <a:chExt cx="4026266" cy="1080000"/>
          </a:xfrm>
        </p:grpSpPr>
        <p:sp>
          <p:nvSpPr>
            <p:cNvPr id="28" name="矩形 27"/>
            <p:cNvSpPr/>
            <p:nvPr/>
          </p:nvSpPr>
          <p:spPr>
            <a:xfrm rot="10800000">
              <a:off x="-45455" y="4352626"/>
              <a:ext cx="2640056" cy="1080000"/>
            </a:xfrm>
            <a:prstGeom prst="rect">
              <a:avLst/>
            </a:prstGeom>
            <a:gradFill>
              <a:gsLst>
                <a:gs pos="40000">
                  <a:srgbClr val="7030A0">
                    <a:alpha val="24000"/>
                  </a:srgbClr>
                </a:gs>
                <a:gs pos="98000">
                  <a:srgbClr val="7030A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grpSp>
          <p:nvGrpSpPr>
            <p:cNvPr id="29" name="组 28"/>
            <p:cNvGrpSpPr/>
            <p:nvPr/>
          </p:nvGrpSpPr>
          <p:grpSpPr>
            <a:xfrm>
              <a:off x="2029938" y="4352626"/>
              <a:ext cx="1170458" cy="1080000"/>
              <a:chOff x="1655296" y="2577997"/>
              <a:chExt cx="1170458" cy="1080000"/>
            </a:xfrm>
          </p:grpSpPr>
          <p:sp>
            <p:nvSpPr>
              <p:cNvPr id="30" name="椭圆 29"/>
              <p:cNvSpPr/>
              <p:nvPr/>
            </p:nvSpPr>
            <p:spPr>
              <a:xfrm>
                <a:off x="1713225" y="2577997"/>
                <a:ext cx="1080000" cy="1080000"/>
              </a:xfrm>
              <a:prstGeom prst="ellipse">
                <a:avLst/>
              </a:prstGeom>
              <a:solidFill>
                <a:schemeClr val="bg1"/>
              </a:solidFill>
              <a:ln w="127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charset="0"/>
                  <a:ea typeface="Microsoft YaHei" charset="0"/>
                  <a:cs typeface="Microsoft YaHei" charset="0"/>
                </a:endParaRPr>
              </a:p>
            </p:txBody>
          </p:sp>
          <p:sp>
            <p:nvSpPr>
              <p:cNvPr id="31" name="文本框 30"/>
              <p:cNvSpPr txBox="1"/>
              <p:nvPr/>
            </p:nvSpPr>
            <p:spPr>
              <a:xfrm>
                <a:off x="1655296" y="2924006"/>
                <a:ext cx="1170458" cy="344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hangingPunct="0"/>
                <a:r>
                  <a:rPr lang="zh-CN" altLang="en-US" b="1" dirty="0">
                    <a:solidFill>
                      <a:srgbClr val="8248AF"/>
                    </a:solidFill>
                    <a:latin typeface="Microsoft YaHei" charset="0"/>
                    <a:ea typeface="Microsoft YaHei" charset="0"/>
                    <a:cs typeface="Microsoft YaHei" charset="0"/>
                    <a:sym typeface="DengXian"/>
                  </a:rPr>
                  <a:t>面向</a:t>
                </a:r>
                <a:r>
                  <a:rPr lang="zh-CN" altLang="en-US" b="1" dirty="0">
                    <a:solidFill>
                      <a:srgbClr val="8248AF"/>
                    </a:solidFill>
                    <a:latin typeface="Microsoft YaHei" charset="0"/>
                    <a:ea typeface="Microsoft YaHei" charset="0"/>
                    <a:cs typeface="Microsoft YaHei" charset="0"/>
                    <a:sym typeface="DengXian"/>
                  </a:rPr>
                  <a:t>列</a:t>
                </a:r>
                <a:endParaRPr lang="zh-CN" altLang="en-US" b="1" dirty="0">
                  <a:solidFill>
                    <a:srgbClr val="8248AF"/>
                  </a:solidFill>
                  <a:latin typeface="Microsoft YaHei" charset="0"/>
                  <a:ea typeface="Microsoft YaHei" charset="0"/>
                  <a:cs typeface="Microsoft YaHei" charset="0"/>
                  <a:sym typeface="DengXian"/>
                </a:endParaRPr>
              </a:p>
            </p:txBody>
          </p:sp>
        </p:grpSp>
        <p:sp>
          <p:nvSpPr>
            <p:cNvPr id="32" name="矩形 31"/>
            <p:cNvSpPr/>
            <p:nvPr/>
          </p:nvSpPr>
          <p:spPr>
            <a:xfrm>
              <a:off x="-825870" y="4581226"/>
              <a:ext cx="3218815" cy="583565"/>
            </a:xfrm>
            <a:prstGeom prst="rect">
              <a:avLst/>
            </a:prstGeom>
          </p:spPr>
          <p:txBody>
            <a:bodyPr wrap="square">
              <a:spAutoFit/>
            </a:bodyPr>
            <a:lstStyle/>
            <a:p>
              <a:pPr algn="ctr"/>
              <a:r>
                <a:rPr lang="zh-CN" altLang="en-US" sz="1600">
                  <a:sym typeface="+mn-ea"/>
                </a:rPr>
                <a:t>真正的面向列存储，</a:t>
              </a:r>
              <a:endParaRPr lang="zh-CN" altLang="en-US" sz="1600">
                <a:sym typeface="+mn-ea"/>
              </a:endParaRPr>
            </a:p>
            <a:p>
              <a:pPr algn="ctr"/>
              <a:r>
                <a:rPr lang="zh-CN" altLang="en-US" sz="1600">
                  <a:sym typeface="+mn-ea"/>
                </a:rPr>
                <a:t>支持高维度表</a:t>
              </a:r>
              <a:endParaRPr lang="zh-CN" altLang="en-US" sz="1600">
                <a:sym typeface="+mn-ea"/>
              </a:endParaRPr>
            </a:p>
          </p:txBody>
        </p:sp>
      </p:grpSp>
      <p:cxnSp>
        <p:nvCxnSpPr>
          <p:cNvPr id="44" name="直线连接符 43"/>
          <p:cNvCxnSpPr/>
          <p:nvPr/>
        </p:nvCxnSpPr>
        <p:spPr>
          <a:xfrm flipH="1" flipV="1">
            <a:off x="4797252" y="2928903"/>
            <a:ext cx="315708" cy="194514"/>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flipV="1">
            <a:off x="6950982" y="2928903"/>
            <a:ext cx="315708" cy="194514"/>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45719">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727393"/>
            <a:ext cx="10515600" cy="485354"/>
          </a:xfrm>
        </p:spPr>
        <p:txBody>
          <a:bodyPr/>
          <a:p>
            <a:r>
              <a:rPr lang="zh-CN" altLang="en-US"/>
              <a:t>易观开源OLAP引擎测评报告</a:t>
            </a:r>
            <a:endParaRPr lang="zh-CN" altLang="en-US"/>
          </a:p>
        </p:txBody>
      </p:sp>
      <p:sp>
        <p:nvSpPr>
          <p:cNvPr id="3" name="文本占位符 2"/>
          <p:cNvSpPr>
            <a:spLocks noGrp="1"/>
          </p:cNvSpPr>
          <p:nvPr>
            <p:ph type="body" sz="quarter" idx="13"/>
          </p:nvPr>
        </p:nvSpPr>
        <p:spPr/>
        <p:txBody>
          <a:bodyPr/>
          <a:p>
            <a:endParaRPr lang="zh-CN" altLang="en-US"/>
          </a:p>
        </p:txBody>
      </p:sp>
      <p:pic>
        <p:nvPicPr>
          <p:cNvPr id="4" name="图片 3"/>
          <p:cNvPicPr>
            <a:picLocks noChangeAspect="1"/>
          </p:cNvPicPr>
          <p:nvPr/>
        </p:nvPicPr>
        <p:blipFill>
          <a:blip r:embed="rId1"/>
          <a:stretch>
            <a:fillRect/>
          </a:stretch>
        </p:blipFill>
        <p:spPr>
          <a:xfrm>
            <a:off x="1939290" y="1216660"/>
            <a:ext cx="8313401" cy="5040000"/>
          </a:xfrm>
          <a:prstGeom prst="rect">
            <a:avLst/>
          </a:prstGeom>
        </p:spPr>
      </p:pic>
    </p:spTree>
  </p:cSld>
  <p:clrMapOvr>
    <a:masterClrMapping/>
  </p:clrMapOvr>
  <p:transition advTm="77357"/>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2" name="图片 31" descr="系统流程图-meetup (3)"/>
          <p:cNvPicPr>
            <a:picLocks noChangeAspect="1"/>
          </p:cNvPicPr>
          <p:nvPr/>
        </p:nvPicPr>
        <p:blipFill>
          <a:blip r:embed="rId1"/>
          <a:stretch>
            <a:fillRect/>
          </a:stretch>
        </p:blipFill>
        <p:spPr>
          <a:xfrm>
            <a:off x="1218565" y="1070610"/>
            <a:ext cx="10058400" cy="5447030"/>
          </a:xfrm>
          <a:prstGeom prst="rect">
            <a:avLst/>
          </a:prstGeom>
        </p:spPr>
      </p:pic>
      <p:sp>
        <p:nvSpPr>
          <p:cNvPr id="18" name="标题 1"/>
          <p:cNvSpPr>
            <a:spLocks noGrp="1"/>
          </p:cNvSpPr>
          <p:nvPr/>
        </p:nvSpPr>
        <p:spPr>
          <a:xfrm>
            <a:off x="838200" y="726758"/>
            <a:ext cx="10515600" cy="485354"/>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2400" b="1" kern="1200">
                <a:solidFill>
                  <a:srgbClr val="535353"/>
                </a:solidFill>
                <a:latin typeface="微软雅黑" panose="020B0503020204020204" pitchFamily="34" charset="-122"/>
                <a:ea typeface="微软雅黑" panose="020B0503020204020204" pitchFamily="34" charset="-122"/>
                <a:cs typeface="+mj-cs"/>
              </a:defRPr>
            </a:lvl1pPr>
          </a:lstStyle>
          <a:p>
            <a:r>
              <a:rPr lang="zh-CN" altLang="en-US"/>
              <a:t>洞察数据模型</a:t>
            </a:r>
            <a:r>
              <a:rPr lang="en-US" altLang="zh-CN"/>
              <a:t>+Clickhouse</a:t>
            </a:r>
            <a:endParaRPr lang="en-US" altLang="zh-CN"/>
          </a:p>
        </p:txBody>
      </p:sp>
    </p:spTree>
  </p:cSld>
  <p:clrMapOvr>
    <a:masterClrMapping/>
  </p:clrMapOvr>
  <p:transition advTm="107589"/>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使用效果</a:t>
            </a:r>
            <a:endParaRPr lang="zh-CN" altLang="en-US"/>
          </a:p>
        </p:txBody>
      </p:sp>
      <p:pic>
        <p:nvPicPr>
          <p:cNvPr id="7" name="图片 6"/>
          <p:cNvPicPr>
            <a:picLocks noChangeAspect="1"/>
          </p:cNvPicPr>
          <p:nvPr/>
        </p:nvPicPr>
        <p:blipFill>
          <a:blip r:embed="rId1"/>
          <a:stretch>
            <a:fillRect/>
          </a:stretch>
        </p:blipFill>
        <p:spPr>
          <a:xfrm>
            <a:off x="700405" y="1438910"/>
            <a:ext cx="10975340" cy="4675505"/>
          </a:xfrm>
          <a:prstGeom prst="rect">
            <a:avLst/>
          </a:prstGeom>
        </p:spPr>
      </p:pic>
    </p:spTree>
  </p:cSld>
  <p:clrMapOvr>
    <a:masterClrMapping/>
  </p:clrMapOvr>
  <p:transition advTm="63194"/>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977794" y="2767502"/>
            <a:ext cx="6236412" cy="1054258"/>
          </a:xfrm>
        </p:spPr>
        <p:txBody>
          <a:bodyPr/>
          <a:lstStyle/>
          <a:p>
            <a:pPr>
              <a:lnSpc>
                <a:spcPct val="150000"/>
              </a:lnSpc>
            </a:pPr>
            <a:r>
              <a:rPr kumimoji="1" lang="zh-CN" altLang="en-US" sz="2400" dirty="0"/>
              <a:t>使用</a:t>
            </a:r>
            <a:r>
              <a:rPr kumimoji="1" lang="en-US" altLang="zh-CN" sz="2400" dirty="0"/>
              <a:t>ck</a:t>
            </a:r>
            <a:r>
              <a:rPr kumimoji="1" lang="zh-CN" altLang="en-US" sz="2400" dirty="0"/>
              <a:t>对百亿数据的探索</a:t>
            </a:r>
            <a:endParaRPr kumimoji="1" lang="zh-CN" altLang="en-US" sz="2400" dirty="0"/>
          </a:p>
        </p:txBody>
      </p:sp>
      <p:sp>
        <p:nvSpPr>
          <p:cNvPr id="6" name="文本占位符 5"/>
          <p:cNvSpPr>
            <a:spLocks noGrp="1"/>
          </p:cNvSpPr>
          <p:nvPr>
            <p:ph type="body" sz="quarter" idx="13"/>
          </p:nvPr>
        </p:nvSpPr>
        <p:spPr>
          <a:xfrm>
            <a:off x="5162367" y="2278584"/>
            <a:ext cx="676650" cy="651647"/>
          </a:xfrm>
        </p:spPr>
        <p:txBody>
          <a:bodyPr/>
          <a:lstStyle/>
          <a:p>
            <a:r>
              <a:rPr lang="en-US" altLang="zh-CN" dirty="0"/>
              <a:t>03</a:t>
            </a:r>
            <a:endParaRPr lang="en-US" altLang="zh-CN" dirty="0"/>
          </a:p>
        </p:txBody>
      </p:sp>
    </p:spTree>
  </p:cSld>
  <p:clrMapOvr>
    <a:masterClrMapping/>
  </p:clrMapOvr>
  <p:transition advTm="5183"/>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727075"/>
            <a:ext cx="10515600" cy="790575"/>
          </a:xfrm>
        </p:spPr>
        <p:txBody>
          <a:bodyPr/>
          <a:p>
            <a:r>
              <a:rPr lang="zh-CN" altLang="en-US" sz="3600">
                <a:sym typeface="+mn-ea"/>
              </a:rPr>
              <a:t>背景</a:t>
            </a:r>
            <a:endParaRPr lang="zh-CN" altLang="en-US" sz="3600"/>
          </a:p>
        </p:txBody>
      </p:sp>
      <p:sp>
        <p:nvSpPr>
          <p:cNvPr id="3" name="文本框 2"/>
          <p:cNvSpPr txBox="1"/>
          <p:nvPr/>
        </p:nvSpPr>
        <p:spPr>
          <a:xfrm>
            <a:off x="1464310" y="1517650"/>
            <a:ext cx="9420860" cy="1938020"/>
          </a:xfrm>
          <a:prstGeom prst="rect">
            <a:avLst/>
          </a:prstGeom>
          <a:noFill/>
        </p:spPr>
        <p:txBody>
          <a:bodyPr wrap="square" rtlCol="0">
            <a:spAutoFit/>
          </a:bodyPr>
          <a:p>
            <a:r>
              <a:rPr lang="zh-CN" altLang="en-US" sz="2400"/>
              <a:t>我们希望对保单、用户数据进行灵活分析，根据用户标签筛选出符合要求的客户进行精准营销。</a:t>
            </a:r>
            <a:endParaRPr lang="zh-CN" altLang="en-US" sz="2400"/>
          </a:p>
          <a:p>
            <a:r>
              <a:rPr lang="zh-CN" altLang="en-US" sz="2400"/>
              <a:t>原始保单数据百亿</a:t>
            </a:r>
            <a:r>
              <a:rPr lang="en-US" altLang="zh-CN" sz="2400"/>
              <a:t>+</a:t>
            </a:r>
            <a:r>
              <a:rPr lang="zh-CN" altLang="en-US" sz="2400"/>
              <a:t>，用户数据数亿，如果用户标签几百个，数据存储和查询以及分析的压力就会很大，</a:t>
            </a:r>
            <a:r>
              <a:rPr lang="zh-CN" altLang="en-US" sz="2400">
                <a:sym typeface="+mn-ea"/>
              </a:rPr>
              <a:t>原有系统使用</a:t>
            </a:r>
            <a:r>
              <a:rPr lang="en-US" altLang="zh-CN" sz="2400">
                <a:sym typeface="+mn-ea"/>
              </a:rPr>
              <a:t>es</a:t>
            </a:r>
            <a:r>
              <a:rPr lang="zh-CN" altLang="en-US" sz="2400">
                <a:sym typeface="+mn-ea"/>
              </a:rPr>
              <a:t>来保存用户标签数据。</a:t>
            </a:r>
            <a:endParaRPr lang="zh-CN" altLang="en-US"/>
          </a:p>
        </p:txBody>
      </p:sp>
      <p:sp>
        <p:nvSpPr>
          <p:cNvPr id="4" name="圆角矩形 3"/>
          <p:cNvSpPr/>
          <p:nvPr/>
        </p:nvSpPr>
        <p:spPr>
          <a:xfrm>
            <a:off x="2181225" y="3355975"/>
            <a:ext cx="7613015" cy="1311910"/>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剪去单角的矩形 4"/>
          <p:cNvSpPr/>
          <p:nvPr/>
        </p:nvSpPr>
        <p:spPr>
          <a:xfrm>
            <a:off x="2835910" y="3697605"/>
            <a:ext cx="1329055" cy="610235"/>
          </a:xfrm>
          <a:prstGeom prst="snip1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保单表</a:t>
            </a:r>
            <a:endParaRPr lang="zh-CN" altLang="en-US"/>
          </a:p>
        </p:txBody>
      </p:sp>
      <p:sp>
        <p:nvSpPr>
          <p:cNvPr id="6" name="剪去单角的矩形 5"/>
          <p:cNvSpPr/>
          <p:nvPr/>
        </p:nvSpPr>
        <p:spPr>
          <a:xfrm>
            <a:off x="5351145" y="3707130"/>
            <a:ext cx="1329055" cy="610235"/>
          </a:xfrm>
          <a:prstGeom prst="snip1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用户表</a:t>
            </a:r>
            <a:endParaRPr lang="zh-CN" altLang="en-US"/>
          </a:p>
        </p:txBody>
      </p:sp>
      <p:sp>
        <p:nvSpPr>
          <p:cNvPr id="7" name="剪去单角的矩形 6"/>
          <p:cNvSpPr/>
          <p:nvPr/>
        </p:nvSpPr>
        <p:spPr>
          <a:xfrm>
            <a:off x="7992110" y="3707130"/>
            <a:ext cx="1490980" cy="610235"/>
          </a:xfrm>
          <a:prstGeom prst="snip1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用户行为表</a:t>
            </a:r>
            <a:endParaRPr lang="zh-CN" altLang="en-US"/>
          </a:p>
        </p:txBody>
      </p:sp>
      <p:sp>
        <p:nvSpPr>
          <p:cNvPr id="8" name="文本框 7"/>
          <p:cNvSpPr txBox="1"/>
          <p:nvPr/>
        </p:nvSpPr>
        <p:spPr>
          <a:xfrm>
            <a:off x="2315845" y="3355975"/>
            <a:ext cx="1076960" cy="368300"/>
          </a:xfrm>
          <a:prstGeom prst="rect">
            <a:avLst/>
          </a:prstGeom>
          <a:noFill/>
        </p:spPr>
        <p:txBody>
          <a:bodyPr wrap="square" rtlCol="0">
            <a:spAutoFit/>
          </a:bodyPr>
          <a:p>
            <a:r>
              <a:rPr lang="en-US" altLang="zh-CN"/>
              <a:t>ODPS</a:t>
            </a:r>
            <a:endParaRPr lang="en-US" altLang="zh-CN"/>
          </a:p>
        </p:txBody>
      </p:sp>
      <p:sp>
        <p:nvSpPr>
          <p:cNvPr id="9" name="圆角矩形 8"/>
          <p:cNvSpPr/>
          <p:nvPr/>
        </p:nvSpPr>
        <p:spPr>
          <a:xfrm>
            <a:off x="3222625" y="5224780"/>
            <a:ext cx="5530215" cy="1115060"/>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3222625" y="5224780"/>
            <a:ext cx="1076960" cy="368300"/>
          </a:xfrm>
          <a:prstGeom prst="rect">
            <a:avLst/>
          </a:prstGeom>
          <a:noFill/>
        </p:spPr>
        <p:txBody>
          <a:bodyPr wrap="square" rtlCol="0">
            <a:spAutoFit/>
          </a:bodyPr>
          <a:p>
            <a:r>
              <a:rPr lang="en-US" altLang="zh-CN"/>
              <a:t>ES</a:t>
            </a:r>
            <a:endParaRPr lang="en-US" altLang="zh-CN"/>
          </a:p>
        </p:txBody>
      </p:sp>
      <p:sp>
        <p:nvSpPr>
          <p:cNvPr id="11" name="剪去单角的矩形 10"/>
          <p:cNvSpPr/>
          <p:nvPr/>
        </p:nvSpPr>
        <p:spPr>
          <a:xfrm>
            <a:off x="5351145" y="5476875"/>
            <a:ext cx="1490980" cy="610235"/>
          </a:xfrm>
          <a:prstGeom prst="snip1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用户标签表</a:t>
            </a:r>
            <a:endParaRPr lang="zh-CN" altLang="en-US"/>
          </a:p>
        </p:txBody>
      </p:sp>
      <p:sp>
        <p:nvSpPr>
          <p:cNvPr id="12" name="下箭头 11"/>
          <p:cNvSpPr/>
          <p:nvPr/>
        </p:nvSpPr>
        <p:spPr>
          <a:xfrm>
            <a:off x="5671185" y="4667885"/>
            <a:ext cx="632460" cy="556895"/>
          </a:xfrm>
          <a:prstGeom prst="downArrow">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advTm="64563"/>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sym typeface="+mn-ea"/>
              </a:rPr>
              <a:t>痛点</a:t>
            </a:r>
            <a:endParaRPr lang="zh-CN" altLang="en-US" sz="3600"/>
          </a:p>
        </p:txBody>
      </p:sp>
      <p:sp>
        <p:nvSpPr>
          <p:cNvPr id="3" name="文本框 2"/>
          <p:cNvSpPr txBox="1"/>
          <p:nvPr/>
        </p:nvSpPr>
        <p:spPr>
          <a:xfrm>
            <a:off x="1412875" y="1903095"/>
            <a:ext cx="9779635" cy="2984500"/>
          </a:xfrm>
          <a:prstGeom prst="rect">
            <a:avLst/>
          </a:prstGeom>
          <a:noFill/>
        </p:spPr>
        <p:txBody>
          <a:bodyPr wrap="square" rtlCol="0">
            <a:spAutoFit/>
          </a:bodyPr>
          <a:p>
            <a:pPr marL="342900" indent="-342900" fontAlgn="auto">
              <a:spcAft>
                <a:spcPts val="600"/>
              </a:spcAft>
              <a:buFont typeface="Arial" panose="020B0604020202090204" pitchFamily="34" charset="0"/>
              <a:buChar char="•"/>
            </a:pPr>
            <a:r>
              <a:rPr lang="zh-CN" altLang="en-US" sz="2400"/>
              <a:t>数据查询慢：每个查询需要</a:t>
            </a:r>
            <a:r>
              <a:rPr lang="en-US" altLang="zh-CN" sz="2400">
                <a:solidFill>
                  <a:schemeClr val="accent1"/>
                </a:solidFill>
              </a:rPr>
              <a:t>5</a:t>
            </a:r>
            <a:r>
              <a:rPr lang="zh-CN" altLang="en-US" sz="2400">
                <a:solidFill>
                  <a:schemeClr val="accent1"/>
                </a:solidFill>
              </a:rPr>
              <a:t>～</a:t>
            </a:r>
            <a:r>
              <a:rPr lang="en-US" altLang="zh-CN" sz="2400">
                <a:solidFill>
                  <a:schemeClr val="accent1"/>
                </a:solidFill>
              </a:rPr>
              <a:t>10</a:t>
            </a:r>
            <a:r>
              <a:rPr lang="zh-CN" altLang="en-US" sz="2400"/>
              <a:t>分钟；</a:t>
            </a:r>
            <a:endParaRPr lang="zh-CN" altLang="en-US" sz="2400"/>
          </a:p>
          <a:p>
            <a:pPr marL="342900" indent="-342900" fontAlgn="auto">
              <a:spcAft>
                <a:spcPts val="600"/>
              </a:spcAft>
              <a:buFont typeface="Arial" panose="020B0604020202090204" pitchFamily="34" charset="0"/>
              <a:buChar char="•"/>
            </a:pPr>
            <a:endParaRPr lang="zh-CN" altLang="en-US" sz="2400"/>
          </a:p>
          <a:p>
            <a:pPr marL="342900" indent="-342900" fontAlgn="auto">
              <a:spcAft>
                <a:spcPts val="600"/>
              </a:spcAft>
              <a:buFont typeface="Arial" panose="020B0604020202090204" pitchFamily="34" charset="0"/>
              <a:buChar char="•"/>
            </a:pPr>
            <a:r>
              <a:rPr lang="zh-CN" altLang="en-US" sz="2400"/>
              <a:t>数据更新慢：更新数据可能需要</a:t>
            </a:r>
            <a:r>
              <a:rPr lang="zh-CN" altLang="en-US" sz="2400">
                <a:solidFill>
                  <a:schemeClr val="accent1"/>
                </a:solidFill>
              </a:rPr>
              <a:t>数天</a:t>
            </a:r>
            <a:r>
              <a:rPr lang="zh-CN" altLang="en-US" sz="2400"/>
              <a:t>时间；</a:t>
            </a:r>
            <a:endParaRPr lang="zh-CN" altLang="en-US" sz="2400"/>
          </a:p>
          <a:p>
            <a:pPr marL="342900" indent="-342900" fontAlgn="auto">
              <a:spcAft>
                <a:spcPts val="600"/>
              </a:spcAft>
              <a:buFont typeface="Arial" panose="020B0604020202090204" pitchFamily="34" charset="0"/>
              <a:buChar char="•"/>
            </a:pPr>
            <a:endParaRPr lang="zh-CN" altLang="en-US" sz="2400"/>
          </a:p>
          <a:p>
            <a:pPr marL="342900" indent="-342900" fontAlgn="auto">
              <a:spcAft>
                <a:spcPts val="600"/>
              </a:spcAft>
              <a:buFont typeface="Arial" panose="020B0604020202090204" pitchFamily="34" charset="0"/>
              <a:buChar char="•"/>
            </a:pPr>
            <a:r>
              <a:rPr lang="zh-CN" altLang="en-US" sz="2400">
                <a:solidFill>
                  <a:schemeClr val="accent1"/>
                </a:solidFill>
              </a:rPr>
              <a:t>不灵活</a:t>
            </a:r>
            <a:r>
              <a:rPr lang="zh-CN" altLang="en-US" sz="2400"/>
              <a:t>：用户有新标签需求时，需要提需求给标签开发人员排期开发需求，开发人员开发完再更新到系统中，这时离需求提出可能已经过去几天，无法及时给到业务人员反馈。</a:t>
            </a:r>
            <a:endParaRPr lang="zh-CN" altLang="en-US" sz="2400"/>
          </a:p>
        </p:txBody>
      </p:sp>
    </p:spTree>
  </p:cSld>
  <p:clrMapOvr>
    <a:masterClrMapping/>
  </p:clrMapOvr>
  <p:transition advTm="123855"/>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sym typeface="+mn-ea"/>
              </a:rPr>
              <a:t>思路</a:t>
            </a:r>
            <a:endParaRPr lang="zh-CN" altLang="en-US" sz="3600"/>
          </a:p>
        </p:txBody>
      </p:sp>
      <p:sp>
        <p:nvSpPr>
          <p:cNvPr id="3" name="文本框 2"/>
          <p:cNvSpPr txBox="1"/>
          <p:nvPr/>
        </p:nvSpPr>
        <p:spPr>
          <a:xfrm>
            <a:off x="1412875" y="1741805"/>
            <a:ext cx="9779635" cy="829945"/>
          </a:xfrm>
          <a:prstGeom prst="rect">
            <a:avLst/>
          </a:prstGeom>
          <a:noFill/>
        </p:spPr>
        <p:txBody>
          <a:bodyPr wrap="square" rtlCol="0">
            <a:spAutoFit/>
          </a:bodyPr>
          <a:p>
            <a:r>
              <a:rPr lang="zh-CN" altLang="en-US" sz="2400"/>
              <a:t>利用</a:t>
            </a:r>
            <a:r>
              <a:rPr lang="en-US" altLang="zh-CN" sz="2400"/>
              <a:t>clickhouse</a:t>
            </a:r>
            <a:r>
              <a:rPr lang="zh-CN" altLang="en-US" sz="2400">
                <a:solidFill>
                  <a:schemeClr val="accent1"/>
                </a:solidFill>
              </a:rPr>
              <a:t>实时</a:t>
            </a:r>
            <a:r>
              <a:rPr lang="zh-CN" altLang="en-US" sz="2400"/>
              <a:t>计算的高效性能，对</a:t>
            </a:r>
            <a:r>
              <a:rPr lang="zh-CN" altLang="en-US" sz="2400">
                <a:solidFill>
                  <a:schemeClr val="accent1"/>
                </a:solidFill>
              </a:rPr>
              <a:t>原始数据</a:t>
            </a:r>
            <a:r>
              <a:rPr lang="zh-CN" altLang="en-US" sz="2400"/>
              <a:t>进行查询分析，从而支持用户灵活的定义标签并让用户实时得到反馈。</a:t>
            </a:r>
            <a:endParaRPr lang="zh-CN" altLang="en-US" sz="2400"/>
          </a:p>
        </p:txBody>
      </p:sp>
      <p:sp>
        <p:nvSpPr>
          <p:cNvPr id="4" name="圆角矩形 3"/>
          <p:cNvSpPr/>
          <p:nvPr/>
        </p:nvSpPr>
        <p:spPr>
          <a:xfrm>
            <a:off x="2370455" y="3007360"/>
            <a:ext cx="7865110" cy="84328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标签平台</a:t>
            </a:r>
            <a:endParaRPr lang="zh-CN" altLang="en-US">
              <a:solidFill>
                <a:schemeClr val="tx1"/>
              </a:solidFill>
            </a:endParaRPr>
          </a:p>
        </p:txBody>
      </p:sp>
      <p:sp>
        <p:nvSpPr>
          <p:cNvPr id="5" name="圆角矩形 4"/>
          <p:cNvSpPr/>
          <p:nvPr/>
        </p:nvSpPr>
        <p:spPr>
          <a:xfrm>
            <a:off x="2371090" y="3977640"/>
            <a:ext cx="7864475" cy="157988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2477770" y="4193540"/>
            <a:ext cx="1346835" cy="368300"/>
          </a:xfrm>
          <a:prstGeom prst="rect">
            <a:avLst/>
          </a:prstGeom>
          <a:noFill/>
        </p:spPr>
        <p:txBody>
          <a:bodyPr wrap="square" rtlCol="0">
            <a:spAutoFit/>
          </a:bodyPr>
          <a:p>
            <a:r>
              <a:rPr lang="en-US" altLang="zh-CN"/>
              <a:t>clickhouse</a:t>
            </a:r>
            <a:endParaRPr lang="en-US" altLang="zh-CN"/>
          </a:p>
        </p:txBody>
      </p:sp>
      <p:sp>
        <p:nvSpPr>
          <p:cNvPr id="7" name="剪去单角的矩形 6"/>
          <p:cNvSpPr/>
          <p:nvPr/>
        </p:nvSpPr>
        <p:spPr>
          <a:xfrm>
            <a:off x="2675255" y="4839970"/>
            <a:ext cx="1526540" cy="556260"/>
          </a:xfrm>
          <a:prstGeom prst="snip1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保单表</a:t>
            </a:r>
            <a:endParaRPr lang="zh-CN" altLang="en-US">
              <a:solidFill>
                <a:schemeClr val="tx1"/>
              </a:solidFill>
            </a:endParaRPr>
          </a:p>
        </p:txBody>
      </p:sp>
      <p:sp>
        <p:nvSpPr>
          <p:cNvPr id="8" name="剪去单角的矩形 7"/>
          <p:cNvSpPr/>
          <p:nvPr/>
        </p:nvSpPr>
        <p:spPr>
          <a:xfrm>
            <a:off x="5467985" y="4839970"/>
            <a:ext cx="1526540" cy="556260"/>
          </a:xfrm>
          <a:prstGeom prst="snip1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用户表</a:t>
            </a:r>
            <a:endParaRPr lang="zh-CN" altLang="en-US">
              <a:solidFill>
                <a:schemeClr val="tx1"/>
              </a:solidFill>
            </a:endParaRPr>
          </a:p>
        </p:txBody>
      </p:sp>
      <p:sp>
        <p:nvSpPr>
          <p:cNvPr id="9" name="剪去单角的矩形 8"/>
          <p:cNvSpPr/>
          <p:nvPr/>
        </p:nvSpPr>
        <p:spPr>
          <a:xfrm>
            <a:off x="8431530" y="4839970"/>
            <a:ext cx="1526540" cy="556260"/>
          </a:xfrm>
          <a:prstGeom prst="snip1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用户行为表</a:t>
            </a:r>
            <a:endParaRPr lang="zh-CN" altLang="en-US">
              <a:solidFill>
                <a:schemeClr val="tx1"/>
              </a:solidFill>
            </a:endParaRPr>
          </a:p>
        </p:txBody>
      </p:sp>
      <p:sp>
        <p:nvSpPr>
          <p:cNvPr id="11" name="左右箭头 10"/>
          <p:cNvSpPr/>
          <p:nvPr/>
        </p:nvSpPr>
        <p:spPr>
          <a:xfrm>
            <a:off x="4201795" y="4919345"/>
            <a:ext cx="1085850" cy="398145"/>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左右箭头 12"/>
          <p:cNvSpPr/>
          <p:nvPr/>
        </p:nvSpPr>
        <p:spPr>
          <a:xfrm>
            <a:off x="7021195" y="4947920"/>
            <a:ext cx="1409700" cy="398145"/>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advTm="59653"/>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数据</a:t>
            </a:r>
            <a:endParaRPr lang="zh-CN" altLang="en-US" sz="3600"/>
          </a:p>
        </p:txBody>
      </p:sp>
      <p:sp>
        <p:nvSpPr>
          <p:cNvPr id="3" name="内容占位符 2"/>
          <p:cNvSpPr>
            <a:spLocks noGrp="1"/>
          </p:cNvSpPr>
          <p:nvPr>
            <p:ph idx="1"/>
          </p:nvPr>
        </p:nvSpPr>
        <p:spPr>
          <a:xfrm>
            <a:off x="838200" y="1438275"/>
            <a:ext cx="10515600" cy="4961255"/>
          </a:xfrm>
        </p:spPr>
        <p:txBody>
          <a:bodyPr>
            <a:normAutofit/>
          </a:bodyPr>
          <a:p>
            <a:pPr fontAlgn="auto">
              <a:lnSpc>
                <a:spcPct val="100000"/>
              </a:lnSpc>
            </a:pPr>
            <a:r>
              <a:rPr lang="zh-CN" altLang="en-US" sz="2000"/>
              <a:t>历史保单数据 </a:t>
            </a:r>
            <a:r>
              <a:rPr lang="en-US" altLang="zh-CN" sz="2000"/>
              <a:t>join </a:t>
            </a:r>
            <a:r>
              <a:rPr lang="zh-CN" altLang="en-US" sz="2000"/>
              <a:t>用户数据 </a:t>
            </a:r>
            <a:r>
              <a:rPr lang="en-US" altLang="zh-CN" sz="2000"/>
              <a:t>join </a:t>
            </a:r>
            <a:r>
              <a:rPr lang="zh-CN" altLang="en-US" sz="2000"/>
              <a:t>用户行为数据</a:t>
            </a:r>
            <a:endParaRPr lang="en-US" altLang="zh-CN" sz="2000"/>
          </a:p>
          <a:p>
            <a:pPr fontAlgn="auto">
              <a:lnSpc>
                <a:spcPct val="100000"/>
              </a:lnSpc>
            </a:pPr>
            <a:r>
              <a:rPr lang="en-US" altLang="zh-CN" sz="2000">
                <a:solidFill>
                  <a:schemeClr val="accent1"/>
                </a:solidFill>
              </a:rPr>
              <a:t>100+</a:t>
            </a:r>
            <a:r>
              <a:rPr lang="zh-CN" altLang="en-US" sz="2000"/>
              <a:t>亿行，</a:t>
            </a:r>
            <a:r>
              <a:rPr lang="en-US" altLang="zh-CN" sz="2000"/>
              <a:t>50</a:t>
            </a:r>
            <a:r>
              <a:rPr lang="en-US" altLang="zh-CN" sz="2000">
                <a:solidFill>
                  <a:schemeClr val="accent1"/>
                </a:solidFill>
              </a:rPr>
              <a:t>+</a:t>
            </a:r>
            <a:r>
              <a:rPr lang="zh-CN" altLang="en-US" sz="2000"/>
              <a:t>列</a:t>
            </a:r>
            <a:endParaRPr lang="zh-CN" altLang="en-US" sz="2000"/>
          </a:p>
          <a:p>
            <a:pPr lvl="1" fontAlgn="auto">
              <a:lnSpc>
                <a:spcPct val="100000"/>
              </a:lnSpc>
            </a:pPr>
            <a:r>
              <a:rPr lang="zh-CN" altLang="en-US" sz="1800"/>
              <a:t>用户</a:t>
            </a:r>
            <a:r>
              <a:rPr lang="en-US" altLang="zh-CN" sz="1800"/>
              <a:t>id</a:t>
            </a:r>
            <a:endParaRPr lang="en-US" altLang="zh-CN" sz="1800"/>
          </a:p>
          <a:p>
            <a:pPr lvl="1" fontAlgn="auto">
              <a:lnSpc>
                <a:spcPct val="100000"/>
              </a:lnSpc>
            </a:pPr>
            <a:r>
              <a:rPr lang="zh-CN" altLang="en-US" sz="1800"/>
              <a:t>事业部</a:t>
            </a:r>
            <a:endParaRPr lang="en-US" altLang="zh-CN" sz="1800"/>
          </a:p>
          <a:p>
            <a:pPr lvl="1" fontAlgn="auto">
              <a:lnSpc>
                <a:spcPct val="100000"/>
              </a:lnSpc>
            </a:pPr>
            <a:r>
              <a:rPr lang="zh-CN" altLang="en-US" sz="1800"/>
              <a:t>入库时间</a:t>
            </a:r>
            <a:endParaRPr lang="en-US" altLang="zh-CN" sz="1800"/>
          </a:p>
          <a:p>
            <a:pPr lvl="1" fontAlgn="auto">
              <a:lnSpc>
                <a:spcPct val="100000"/>
              </a:lnSpc>
            </a:pPr>
            <a:r>
              <a:rPr lang="en-US" altLang="zh-CN" sz="1800"/>
              <a:t>first_policy_premium</a:t>
            </a:r>
            <a:endParaRPr lang="en-US" altLang="zh-CN" sz="1800"/>
          </a:p>
          <a:p>
            <a:pPr lvl="1" fontAlgn="auto">
              <a:lnSpc>
                <a:spcPct val="100000"/>
              </a:lnSpc>
            </a:pPr>
            <a:r>
              <a:rPr lang="en-US" altLang="zh-CN" sz="1800"/>
              <a:t>...</a:t>
            </a:r>
            <a:endParaRPr lang="en-US" altLang="zh-CN" sz="1800"/>
          </a:p>
          <a:p>
            <a:pPr lvl="1" fontAlgn="auto">
              <a:lnSpc>
                <a:spcPct val="100000"/>
              </a:lnSpc>
            </a:pPr>
            <a:r>
              <a:rPr lang="en-US" altLang="zh-CN" sz="1800"/>
              <a:t>phone_flag</a:t>
            </a:r>
            <a:endParaRPr lang="en-US" altLang="zh-CN" sz="1800"/>
          </a:p>
          <a:p>
            <a:pPr lvl="1" fontAlgn="auto">
              <a:lnSpc>
                <a:spcPct val="100000"/>
              </a:lnSpc>
            </a:pPr>
            <a:r>
              <a:rPr lang="en-US" altLang="zh-CN" sz="1800"/>
              <a:t>ha_flag</a:t>
            </a:r>
            <a:endParaRPr lang="en-US" altLang="zh-CN" sz="1800"/>
          </a:p>
          <a:p>
            <a:pPr lvl="1" fontAlgn="auto">
              <a:lnSpc>
                <a:spcPct val="100000"/>
              </a:lnSpc>
            </a:pPr>
            <a:r>
              <a:rPr lang="en-US" altLang="zh-CN" sz="1800"/>
              <a:t>...</a:t>
            </a:r>
            <a:endParaRPr lang="en-US" altLang="zh-CN" sz="1800"/>
          </a:p>
          <a:p>
            <a:pPr marL="0" lvl="0" indent="0" fontAlgn="auto">
              <a:lnSpc>
                <a:spcPct val="100000"/>
              </a:lnSpc>
              <a:buNone/>
            </a:pPr>
            <a:endParaRPr lang="zh-CN" altLang="en-US" sz="2000"/>
          </a:p>
        </p:txBody>
      </p:sp>
    </p:spTree>
  </p:cSld>
  <p:clrMapOvr>
    <a:masterClrMapping/>
  </p:clrMapOvr>
  <p:transition advTm="11684"/>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838200" y="924879"/>
            <a:ext cx="7315200" cy="685172"/>
          </a:xfrm>
        </p:spPr>
        <p:txBody>
          <a:bodyPr>
            <a:normAutofit fontScale="90000"/>
          </a:bodyPr>
          <a:p>
            <a:r>
              <a:rPr lang="zh-CN" altLang="en-US"/>
              <a:t>众安保险</a:t>
            </a:r>
            <a:endParaRPr lang="zh-CN" altLang="en-US"/>
          </a:p>
        </p:txBody>
      </p:sp>
      <p:sp>
        <p:nvSpPr>
          <p:cNvPr id="3" name="副标题 2"/>
          <p:cNvSpPr>
            <a:spLocks noGrp="1"/>
          </p:cNvSpPr>
          <p:nvPr>
            <p:ph type="subTitle" idx="1"/>
          </p:nvPr>
        </p:nvSpPr>
        <p:spPr>
          <a:xfrm>
            <a:off x="838200" y="1807845"/>
            <a:ext cx="7315200" cy="4502150"/>
          </a:xfrm>
        </p:spPr>
        <p:txBody>
          <a:bodyPr>
            <a:normAutofit lnSpcReduction="10000"/>
          </a:bodyPr>
          <a:p>
            <a:pPr marL="342900" indent="-342900">
              <a:buFont typeface="Arial" panose="020B0604020202090204" pitchFamily="34" charset="0"/>
              <a:buChar char="•"/>
            </a:pPr>
            <a:r>
              <a:rPr lang="zh-CN" altLang="en-US"/>
              <a:t>成立于</a:t>
            </a:r>
            <a:r>
              <a:rPr lang="en-US" altLang="zh-CN"/>
              <a:t>2013</a:t>
            </a:r>
            <a:r>
              <a:rPr lang="zh-CN" altLang="en-US"/>
              <a:t>年，是中国第一家互联网保险公司。</a:t>
            </a:r>
            <a:endParaRPr lang="zh-CN" altLang="en-US"/>
          </a:p>
          <a:p>
            <a:pPr marL="342900" indent="-342900">
              <a:buFont typeface="Arial" panose="020B0604020202090204" pitchFamily="34" charset="0"/>
              <a:buChar char="•"/>
            </a:pPr>
            <a:endParaRPr lang="zh-CN" altLang="en-US"/>
          </a:p>
          <a:p>
            <a:pPr marL="342900" indent="-342900">
              <a:buFont typeface="Arial" panose="020B0604020202090204" pitchFamily="34" charset="0"/>
              <a:buChar char="•"/>
            </a:pPr>
            <a:r>
              <a:rPr lang="zh-CN" altLang="en-US"/>
              <a:t>互联网保险特点：</a:t>
            </a:r>
            <a:endParaRPr lang="zh-CN" altLang="en-US"/>
          </a:p>
          <a:p>
            <a:pPr marL="457200" indent="-457200">
              <a:buFont typeface="Arial" panose="020B0604020202090204" pitchFamily="34" charset="0"/>
              <a:buAutoNum type="arabicPeriod"/>
            </a:pPr>
            <a:r>
              <a:rPr lang="zh-CN" altLang="en-US"/>
              <a:t>场景化</a:t>
            </a:r>
            <a:endParaRPr lang="zh-CN" altLang="en-US"/>
          </a:p>
          <a:p>
            <a:pPr marL="457200" indent="-457200">
              <a:buFont typeface="Arial" panose="020B0604020202090204" pitchFamily="34" charset="0"/>
              <a:buAutoNum type="arabicPeriod"/>
            </a:pPr>
            <a:r>
              <a:rPr lang="zh-CN" altLang="en-US"/>
              <a:t>高频化</a:t>
            </a:r>
            <a:endParaRPr lang="zh-CN" altLang="en-US"/>
          </a:p>
          <a:p>
            <a:pPr marL="457200" indent="-457200">
              <a:buFont typeface="Arial" panose="020B0604020202090204" pitchFamily="34" charset="0"/>
              <a:buAutoNum type="arabicPeriod"/>
            </a:pPr>
            <a:r>
              <a:rPr lang="zh-CN" altLang="en-US"/>
              <a:t>碎片化</a:t>
            </a:r>
            <a:endParaRPr lang="zh-CN" altLang="en-US"/>
          </a:p>
          <a:p>
            <a:pPr marL="342900" indent="-342900"/>
            <a:endParaRPr lang="zh-CN" altLang="en-US"/>
          </a:p>
          <a:p>
            <a:pPr marL="342900" indent="-342900">
              <a:buFont typeface="Arial" panose="020B0604020202090204" pitchFamily="34" charset="0"/>
              <a:buChar char="•"/>
            </a:pPr>
            <a:r>
              <a:rPr lang="zh-CN" altLang="en-US"/>
              <a:t>今年上半年众安上半年服务用户3.5亿，销售保单33.3亿张。</a:t>
            </a:r>
            <a:endParaRPr lang="zh-CN" altLang="en-US"/>
          </a:p>
        </p:txBody>
      </p:sp>
    </p:spTree>
  </p:cSld>
  <p:clrMapOvr>
    <a:masterClrMapping/>
  </p:clrMapOvr>
  <p:transition advTm="158540"/>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sz="3600"/>
              <a:t>clickhouse</a:t>
            </a:r>
            <a:r>
              <a:rPr lang="zh-CN" altLang="en-US" sz="3600"/>
              <a:t>集群配置</a:t>
            </a:r>
            <a:endParaRPr lang="zh-CN" altLang="en-US" sz="3600"/>
          </a:p>
        </p:txBody>
      </p:sp>
      <p:sp>
        <p:nvSpPr>
          <p:cNvPr id="3" name="内容占位符 2"/>
          <p:cNvSpPr>
            <a:spLocks noGrp="1"/>
          </p:cNvSpPr>
          <p:nvPr>
            <p:ph idx="1"/>
          </p:nvPr>
        </p:nvSpPr>
        <p:spPr/>
        <p:txBody>
          <a:bodyPr/>
          <a:p>
            <a:pPr fontAlgn="auto">
              <a:lnSpc>
                <a:spcPct val="140000"/>
              </a:lnSpc>
            </a:pPr>
            <a:r>
              <a:rPr lang="zh-CN" altLang="en-US"/>
              <a:t>阿里云</a:t>
            </a:r>
            <a:r>
              <a:rPr lang="en-US" altLang="zh-CN"/>
              <a:t>ECS * 6</a:t>
            </a:r>
            <a:r>
              <a:rPr lang="zh-CN" altLang="zh-CN"/>
              <a:t>，生产环境集群</a:t>
            </a:r>
            <a:endParaRPr lang="en-US" altLang="zh-CN"/>
          </a:p>
          <a:p>
            <a:pPr lvl="1" fontAlgn="auto">
              <a:lnSpc>
                <a:spcPct val="140000"/>
              </a:lnSpc>
            </a:pPr>
            <a:r>
              <a:rPr lang="en-US" altLang="zh-CN"/>
              <a:t>CPU:</a:t>
            </a:r>
            <a:endParaRPr lang="en-US" altLang="zh-CN"/>
          </a:p>
          <a:p>
            <a:pPr lvl="2" fontAlgn="auto">
              <a:lnSpc>
                <a:spcPct val="140000"/>
              </a:lnSpc>
            </a:pPr>
            <a:r>
              <a:rPr lang="en-US" altLang="zh-CN"/>
              <a:t>Intel(R) Xeon(R) CPU E5-2682 v4 @ 2.50GH </a:t>
            </a:r>
            <a:endParaRPr lang="en-US" altLang="zh-CN"/>
          </a:p>
          <a:p>
            <a:pPr lvl="2" fontAlgn="auto">
              <a:lnSpc>
                <a:spcPct val="140000"/>
              </a:lnSpc>
            </a:pPr>
            <a:r>
              <a:rPr lang="en-US" altLang="zh-CN"/>
              <a:t>12 cores 24 processors</a:t>
            </a:r>
            <a:endParaRPr lang="en-US" altLang="zh-CN"/>
          </a:p>
          <a:p>
            <a:pPr lvl="1" fontAlgn="auto">
              <a:lnSpc>
                <a:spcPct val="140000"/>
              </a:lnSpc>
            </a:pPr>
            <a:r>
              <a:rPr lang="zh-CN" altLang="en-US"/>
              <a:t>内存</a:t>
            </a:r>
            <a:r>
              <a:rPr lang="en-US" altLang="zh-CN"/>
              <a:t>: 96GB</a:t>
            </a:r>
            <a:endParaRPr lang="en-US" altLang="zh-CN"/>
          </a:p>
          <a:p>
            <a:pPr lvl="1" fontAlgn="auto">
              <a:lnSpc>
                <a:spcPct val="140000"/>
              </a:lnSpc>
            </a:pPr>
            <a:r>
              <a:rPr lang="zh-CN" altLang="en-US"/>
              <a:t>硬盘</a:t>
            </a:r>
            <a:r>
              <a:rPr lang="en-US" altLang="zh-CN"/>
              <a:t>: 1TB </a:t>
            </a:r>
            <a:r>
              <a:rPr lang="zh-CN" altLang="en-US"/>
              <a:t>高效</a:t>
            </a:r>
            <a:r>
              <a:rPr lang="zh-CN" altLang="zh-CN"/>
              <a:t>云盘，最大</a:t>
            </a:r>
            <a:r>
              <a:rPr lang="en-US" altLang="zh-CN"/>
              <a:t>IO</a:t>
            </a:r>
            <a:r>
              <a:rPr lang="zh-CN" altLang="zh-CN"/>
              <a:t>吞吐量 </a:t>
            </a:r>
            <a:r>
              <a:rPr lang="en-US" altLang="zh-CN"/>
              <a:t>140MBps</a:t>
            </a:r>
            <a:endParaRPr lang="en-US" altLang="zh-CN"/>
          </a:p>
          <a:p>
            <a:pPr lvl="1" fontAlgn="auto">
              <a:lnSpc>
                <a:spcPct val="140000"/>
              </a:lnSpc>
            </a:pPr>
            <a:endParaRPr lang="en-US" altLang="zh-CN"/>
          </a:p>
          <a:p>
            <a:pPr marL="457200" lvl="1" indent="0" fontAlgn="auto">
              <a:lnSpc>
                <a:spcPct val="140000"/>
              </a:lnSpc>
              <a:buNone/>
            </a:pPr>
            <a:r>
              <a:rPr lang="zh-CN" altLang="en-US"/>
              <a:t>以事业部、入库时间作双分区导入数据</a:t>
            </a:r>
            <a:endParaRPr lang="zh-CN" altLang="en-US"/>
          </a:p>
        </p:txBody>
      </p:sp>
    </p:spTree>
  </p:cSld>
  <p:clrMapOvr>
    <a:masterClrMapping/>
  </p:clrMapOvr>
  <p:transition advTm="17588"/>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遇到的问题</a:t>
            </a:r>
            <a:endParaRPr lang="zh-CN" altLang="en-US"/>
          </a:p>
        </p:txBody>
      </p:sp>
      <p:sp>
        <p:nvSpPr>
          <p:cNvPr id="3" name="内容占位符 2"/>
          <p:cNvSpPr>
            <a:spLocks noGrp="1"/>
          </p:cNvSpPr>
          <p:nvPr>
            <p:ph sz="quarter" idx="10"/>
          </p:nvPr>
        </p:nvSpPr>
        <p:spPr>
          <a:xfrm>
            <a:off x="838200" y="1351280"/>
            <a:ext cx="10515600" cy="5480050"/>
          </a:xfrm>
        </p:spPr>
        <p:txBody>
          <a:bodyPr>
            <a:normAutofit fontScale="70000"/>
          </a:bodyPr>
          <a:p>
            <a:pPr marL="0" indent="0">
              <a:buNone/>
            </a:pPr>
            <a:r>
              <a:rPr lang="zh-CN" altLang="en-US"/>
              <a:t>导入效率：</a:t>
            </a:r>
            <a:endParaRPr lang="zh-CN" altLang="en-US"/>
          </a:p>
          <a:p>
            <a:r>
              <a:rPr lang="zh-CN" altLang="en-US"/>
              <a:t>原有导入数据方式在百亿级数据下会报</a:t>
            </a:r>
            <a:r>
              <a:rPr lang="en-US" altLang="zh-CN"/>
              <a:t>Too many partitions for single INSERT block</a:t>
            </a:r>
            <a:r>
              <a:rPr lang="zh-CN" altLang="en-US"/>
              <a:t>的问题</a:t>
            </a:r>
            <a:endParaRPr lang="zh-CN" altLang="en-US"/>
          </a:p>
          <a:p>
            <a:r>
              <a:rPr lang="zh-CN" altLang="en-US"/>
              <a:t>数据导入慢</a:t>
            </a:r>
            <a:endParaRPr lang="zh-CN" altLang="en-US"/>
          </a:p>
          <a:p>
            <a:pPr marL="0" indent="0">
              <a:buNone/>
            </a:pPr>
            <a:endParaRPr lang="zh-CN" altLang="en-US"/>
          </a:p>
          <a:p>
            <a:pPr marL="0" indent="0">
              <a:buNone/>
            </a:pPr>
            <a:r>
              <a:rPr lang="zh-CN" altLang="en-US"/>
              <a:t>原因：</a:t>
            </a:r>
            <a:endParaRPr lang="zh-CN" altLang="en-US"/>
          </a:p>
          <a:p>
            <a:r>
              <a:rPr lang="en-US" altLang="zh-CN"/>
              <a:t>ck-loader-mr</a:t>
            </a:r>
            <a:r>
              <a:rPr lang="zh-CN" altLang="en-US"/>
              <a:t>方式对大数据量场景支持不够友好</a:t>
            </a:r>
            <a:endParaRPr lang="zh-CN" altLang="en-US"/>
          </a:p>
          <a:p>
            <a:r>
              <a:rPr lang="zh-CN" altLang="en-US"/>
              <a:t>单次插入分区过多</a:t>
            </a:r>
            <a:endParaRPr lang="en-US" altLang="zh-CN"/>
          </a:p>
          <a:p>
            <a:pPr marL="0" indent="0">
              <a:buNone/>
            </a:pPr>
            <a:endParaRPr lang="en-US" altLang="zh-CN"/>
          </a:p>
          <a:p>
            <a:pPr marL="0" indent="0">
              <a:buNone/>
            </a:pPr>
            <a:r>
              <a:rPr lang="zh-CN" altLang="en-US"/>
              <a:t>解决方法：</a:t>
            </a:r>
            <a:endParaRPr lang="en-US" altLang="zh-CN"/>
          </a:p>
          <a:p>
            <a:pPr marL="0" indent="0">
              <a:buNone/>
            </a:pPr>
            <a:r>
              <a:rPr lang="zh-CN" altLang="en-US">
                <a:sym typeface="+mn-ea"/>
              </a:rPr>
              <a:t>使用</a:t>
            </a:r>
            <a:r>
              <a:rPr lang="en-US" altLang="zh-CN">
                <a:sym typeface="+mn-ea"/>
              </a:rPr>
              <a:t>clickhouse</a:t>
            </a:r>
            <a:r>
              <a:rPr lang="zh-CN" altLang="en-US">
                <a:sym typeface="+mn-ea"/>
              </a:rPr>
              <a:t>原生</a:t>
            </a:r>
            <a:r>
              <a:rPr lang="en-US" altLang="zh-CN">
                <a:sym typeface="+mn-ea"/>
              </a:rPr>
              <a:t>insert format csv  </a:t>
            </a:r>
            <a:r>
              <a:rPr lang="zh-CN" altLang="en-US">
                <a:sym typeface="+mn-ea"/>
              </a:rPr>
              <a:t>配合</a:t>
            </a:r>
            <a:r>
              <a:rPr lang="en-US" altLang="zh-CN">
                <a:sym typeface="+mn-ea"/>
              </a:rPr>
              <a:t>linux pipline</a:t>
            </a:r>
            <a:r>
              <a:rPr lang="zh-CN" altLang="en-US">
                <a:sym typeface="+mn-ea"/>
              </a:rPr>
              <a:t>导入</a:t>
            </a:r>
            <a:endParaRPr lang="en-US" altLang="zh-CN"/>
          </a:p>
          <a:p>
            <a:pPr marL="0" indent="0">
              <a:buNone/>
            </a:pPr>
            <a:r>
              <a:rPr lang="en-US" altLang="zh-CN">
                <a:sym typeface="+mn-ea"/>
              </a:rPr>
              <a:t>hadoop fs -cat  'hdfs://hadoop-namenode:port/user/hive/user/2013/000000_0' | clickhouse-client --host=127.0.0.1 --port=10000 -u user --password password --query="INSERT INTO Insight_zhongan.baodan_yonghushuju FORMAT CSV" </a:t>
            </a:r>
            <a:endParaRPr lang="en-US" altLang="zh-CN">
              <a:sym typeface="+mn-ea"/>
            </a:endParaRPr>
          </a:p>
          <a:p>
            <a:pPr marL="0" indent="0">
              <a:buNone/>
            </a:pPr>
            <a:endParaRPr lang="en-US" altLang="zh-CN"/>
          </a:p>
          <a:p>
            <a:pPr marL="0" indent="0">
              <a:buNone/>
            </a:pPr>
            <a:r>
              <a:rPr lang="zh-CN" altLang="en-US">
                <a:sym typeface="+mn-ea"/>
              </a:rPr>
              <a:t>效果：</a:t>
            </a:r>
            <a:endParaRPr lang="zh-CN" altLang="en-US"/>
          </a:p>
          <a:p>
            <a:pPr marL="0" indent="0">
              <a:buNone/>
            </a:pPr>
            <a:r>
              <a:rPr lang="en-US" altLang="zh-CN">
                <a:sym typeface="+mn-ea"/>
              </a:rPr>
              <a:t>单进程：</a:t>
            </a:r>
            <a:r>
              <a:rPr lang="en-US" altLang="zh-CN">
                <a:solidFill>
                  <a:schemeClr val="accent1"/>
                </a:solidFill>
                <a:sym typeface="+mn-ea"/>
              </a:rPr>
              <a:t>每分钟2600w</a:t>
            </a:r>
            <a:r>
              <a:rPr lang="en-US" altLang="zh-CN">
                <a:sym typeface="+mn-ea"/>
              </a:rPr>
              <a:t>条记录，client占用核数=1，server占用核数=1，导入速率=80mb/s</a:t>
            </a:r>
            <a:endParaRPr lang="en-US" altLang="zh-CN"/>
          </a:p>
          <a:p>
            <a:pPr marL="0" indent="0">
              <a:buNone/>
            </a:pPr>
            <a:r>
              <a:rPr lang="en-US" altLang="zh-CN">
                <a:sym typeface="+mn-ea"/>
              </a:rPr>
              <a:t>2进程：</a:t>
            </a:r>
            <a:r>
              <a:rPr lang="en-US" altLang="zh-CN">
                <a:solidFill>
                  <a:schemeClr val="accent1"/>
                </a:solidFill>
                <a:sym typeface="+mn-ea"/>
              </a:rPr>
              <a:t>每分钟4000w</a:t>
            </a:r>
            <a:r>
              <a:rPr lang="en-US" altLang="zh-CN">
                <a:sym typeface="+mn-ea"/>
              </a:rPr>
              <a:t>条记录，client占用核数=2，server占用核数约2-5，导入速率=140mb/s</a:t>
            </a:r>
            <a:endParaRPr lang="en-US" altLang="zh-CN"/>
          </a:p>
          <a:p>
            <a:pPr marL="0" indent="0">
              <a:buNone/>
            </a:pPr>
            <a:r>
              <a:rPr lang="en-US" altLang="zh-CN">
                <a:sym typeface="+mn-ea"/>
              </a:rPr>
              <a:t>4进程: </a:t>
            </a:r>
            <a:r>
              <a:rPr lang="en-US" altLang="zh-CN">
                <a:solidFill>
                  <a:schemeClr val="accent1"/>
                </a:solidFill>
                <a:sym typeface="+mn-ea"/>
              </a:rPr>
              <a:t> 每分钟8000w</a:t>
            </a:r>
            <a:r>
              <a:rPr lang="en-US" altLang="zh-CN">
                <a:sym typeface="+mn-ea"/>
              </a:rPr>
              <a:t>条记录，每个client占核数=1，server占用核约2-5，导入速率=280mb/s</a:t>
            </a:r>
            <a:endParaRPr lang="zh-CN" altLang="en-US"/>
          </a:p>
        </p:txBody>
      </p:sp>
    </p:spTree>
  </p:cSld>
  <p:clrMapOvr>
    <a:masterClrMapping/>
  </p:clrMapOvr>
  <p:transition advTm="110642"/>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E67DA559-4BEC-CC47-8A0C-9350BF07E48A}" type="slidenum">
              <a:rPr kumimoji="1" lang="zh-CN" altLang="en-US" smtClean="0"/>
            </a:fld>
            <a:endParaRPr kumimoji="1" lang="zh-CN" altLang="en-US" dirty="0"/>
          </a:p>
        </p:txBody>
      </p:sp>
      <p:grpSp>
        <p:nvGrpSpPr>
          <p:cNvPr id="3" name="组 2"/>
          <p:cNvGrpSpPr/>
          <p:nvPr/>
        </p:nvGrpSpPr>
        <p:grpSpPr>
          <a:xfrm>
            <a:off x="5849706" y="6683374"/>
            <a:ext cx="461050" cy="21600"/>
            <a:chOff x="4343400" y="6683374"/>
            <a:chExt cx="461050" cy="21600"/>
          </a:xfrm>
        </p:grpSpPr>
        <p:sp>
          <p:nvSpPr>
            <p:cNvPr id="4" name="矩形 3"/>
            <p:cNvSpPr/>
            <p:nvPr/>
          </p:nvSpPr>
          <p:spPr>
            <a:xfrm>
              <a:off x="434340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矩形 4"/>
            <p:cNvSpPr/>
            <p:nvPr/>
          </p:nvSpPr>
          <p:spPr>
            <a:xfrm>
              <a:off x="471805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8633" y="32667"/>
            <a:ext cx="1366807" cy="488145"/>
          </a:xfrm>
          <a:prstGeom prst="rect">
            <a:avLst/>
          </a:prstGeom>
        </p:spPr>
      </p:pic>
      <p:grpSp>
        <p:nvGrpSpPr>
          <p:cNvPr id="7" name="组 6"/>
          <p:cNvGrpSpPr/>
          <p:nvPr/>
        </p:nvGrpSpPr>
        <p:grpSpPr>
          <a:xfrm>
            <a:off x="1778000" y="463550"/>
            <a:ext cx="8727440" cy="862965"/>
            <a:chOff x="254000" y="463350"/>
            <a:chExt cx="8890000" cy="426447"/>
          </a:xfrm>
        </p:grpSpPr>
        <p:sp>
          <p:nvSpPr>
            <p:cNvPr id="8" name="圆角矩形 7"/>
            <p:cNvSpPr/>
            <p:nvPr/>
          </p:nvSpPr>
          <p:spPr>
            <a:xfrm>
              <a:off x="254000" y="463350"/>
              <a:ext cx="7699043" cy="426447"/>
            </a:xfrm>
            <a:prstGeom prst="roundRect">
              <a:avLst>
                <a:gd name="adj" fmla="val 50000"/>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404064" y="578198"/>
              <a:ext cx="7549126" cy="197063"/>
            </a:xfrm>
            <a:prstGeom prst="rect">
              <a:avLst/>
            </a:prstGeom>
            <a:noFill/>
          </p:spPr>
          <p:txBody>
            <a:bodyPr wrap="square" rtlCol="0">
              <a:spAutoFit/>
            </a:bodyPr>
            <a:lstStyle/>
            <a:p>
              <a:r>
                <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ClickHouse 百亿数据性能测试与优化</a:t>
              </a:r>
              <a:endPar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nvSpPr>
          <p:spPr>
            <a:xfrm>
              <a:off x="7614633" y="464173"/>
              <a:ext cx="1529367" cy="4248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2" name="文本框 11"/>
          <p:cNvSpPr txBox="1"/>
          <p:nvPr/>
        </p:nvSpPr>
        <p:spPr>
          <a:xfrm>
            <a:off x="2089785" y="1421765"/>
            <a:ext cx="8013065" cy="1753235"/>
          </a:xfrm>
          <a:prstGeom prst="rect">
            <a:avLst/>
          </a:prstGeom>
          <a:noFill/>
        </p:spPr>
        <p:txBody>
          <a:bodyPr wrap="square" rtlCol="0">
            <a:spAutoFit/>
          </a:bodyPr>
          <a:lstStyle/>
          <a:p>
            <a:pPr marL="28575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数据查询</a:t>
            </a:r>
            <a:endPar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13" name="图表 12"/>
          <p:cNvGraphicFramePr/>
          <p:nvPr/>
        </p:nvGraphicFramePr>
        <p:xfrm>
          <a:off x="2921635" y="1825625"/>
          <a:ext cx="6350000" cy="476250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advTm="31880"/>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nvPr>
        </p:nvSpPr>
        <p:spPr>
          <a:xfrm>
            <a:off x="838200" y="726758"/>
            <a:ext cx="10515600" cy="485354"/>
          </a:xfrm>
        </p:spPr>
        <p:txBody>
          <a:bodyPr/>
          <a:p>
            <a:r>
              <a:rPr lang="zh-CN" altLang="en-US"/>
              <a:t>遇到的问题</a:t>
            </a:r>
            <a:endParaRPr lang="zh-CN" altLang="en-US"/>
          </a:p>
        </p:txBody>
      </p:sp>
      <p:sp>
        <p:nvSpPr>
          <p:cNvPr id="3" name="内容占位符 2"/>
          <p:cNvSpPr>
            <a:spLocks noGrp="1"/>
          </p:cNvSpPr>
          <p:nvPr>
            <p:ph sz="quarter" idx="10"/>
          </p:nvPr>
        </p:nvSpPr>
        <p:spPr/>
        <p:txBody>
          <a:bodyPr>
            <a:normAutofit lnSpcReduction="20000"/>
          </a:bodyPr>
          <a:p>
            <a:pPr marL="0" indent="0">
              <a:buNone/>
            </a:pPr>
            <a:r>
              <a:rPr lang="zh-CN" altLang="en-US">
                <a:sym typeface="+mn-ea"/>
              </a:rPr>
              <a:t>查询效率不高，单次花费时间在</a:t>
            </a:r>
            <a:r>
              <a:rPr lang="en-US" altLang="zh-CN">
                <a:sym typeface="+mn-ea"/>
              </a:rPr>
              <a:t>350s</a:t>
            </a:r>
            <a:r>
              <a:rPr lang="zh-CN" altLang="en-US">
                <a:sym typeface="+mn-ea"/>
              </a:rPr>
              <a:t>左右</a:t>
            </a:r>
            <a:endParaRPr lang="zh-CN" altLang="en-US"/>
          </a:p>
          <a:p>
            <a:pPr marL="0" indent="0">
              <a:buNone/>
            </a:pPr>
            <a:endParaRPr lang="zh-CN" altLang="en-US">
              <a:sym typeface="+mn-ea"/>
            </a:endParaRPr>
          </a:p>
          <a:p>
            <a:pPr marL="0" indent="0">
              <a:buNone/>
            </a:pPr>
            <a:r>
              <a:rPr lang="zh-CN" altLang="en-US">
                <a:sym typeface="+mn-ea"/>
              </a:rPr>
              <a:t>原因：</a:t>
            </a:r>
            <a:endParaRPr lang="zh-CN" altLang="en-US"/>
          </a:p>
          <a:p>
            <a:r>
              <a:rPr lang="en-US" altLang="zh-CN">
                <a:sym typeface="+mn-ea"/>
              </a:rPr>
              <a:t>replicated</a:t>
            </a:r>
            <a:r>
              <a:rPr lang="zh-CN" altLang="en-US">
                <a:sym typeface="+mn-ea"/>
              </a:rPr>
              <a:t>模式导致只有三台机器发挥性能</a:t>
            </a:r>
            <a:endParaRPr lang="zh-CN" altLang="en-US"/>
          </a:p>
          <a:p>
            <a:r>
              <a:rPr lang="en-US" altLang="zh-CN">
                <a:sym typeface="+mn-ea"/>
              </a:rPr>
              <a:t>Io</a:t>
            </a:r>
            <a:r>
              <a:rPr lang="zh-CN" altLang="en-US">
                <a:sym typeface="+mn-ea"/>
              </a:rPr>
              <a:t>效率低</a:t>
            </a:r>
            <a:endParaRPr lang="zh-CN" altLang="en-US">
              <a:sym typeface="+mn-ea"/>
            </a:endParaRPr>
          </a:p>
          <a:p>
            <a:endParaRPr lang="zh-CN" altLang="en-US"/>
          </a:p>
          <a:p>
            <a:pPr marL="0" indent="0">
              <a:buNone/>
            </a:pPr>
            <a:r>
              <a:rPr lang="zh-CN" altLang="en-US"/>
              <a:t>分析过程：</a:t>
            </a:r>
            <a:endParaRPr lang="zh-CN" altLang="en-US"/>
          </a:p>
          <a:p>
            <a:pPr marL="0" indent="0">
              <a:buNone/>
            </a:pPr>
            <a:r>
              <a:rPr lang="en-US" altLang="zh-CN"/>
              <a:t>top</a:t>
            </a:r>
            <a:r>
              <a:rPr lang="zh-CN" altLang="en-US"/>
              <a:t>查看</a:t>
            </a:r>
            <a:r>
              <a:rPr lang="en-US" altLang="zh-CN"/>
              <a:t>-&gt;io</a:t>
            </a:r>
            <a:r>
              <a:rPr lang="zh-CN" altLang="en-US"/>
              <a:t>打满，</a:t>
            </a:r>
            <a:r>
              <a:rPr lang="en-US" altLang="zh-CN"/>
              <a:t>cpu</a:t>
            </a:r>
            <a:r>
              <a:rPr lang="zh-CN" altLang="en-US"/>
              <a:t>使用率不高</a:t>
            </a:r>
            <a:endParaRPr lang="zh-CN" altLang="en-US"/>
          </a:p>
          <a:p>
            <a:pPr marL="0" indent="0">
              <a:buNone/>
            </a:pPr>
            <a:r>
              <a:rPr lang="en-US" altLang="zh-CN"/>
              <a:t>iostat -dmx 1-&gt; io</a:t>
            </a:r>
            <a:r>
              <a:rPr lang="zh-CN" altLang="en-US"/>
              <a:t>打满</a:t>
            </a:r>
            <a:endParaRPr lang="zh-CN" altLang="en-US"/>
          </a:p>
          <a:p>
            <a:pPr marL="0" indent="0">
              <a:buNone/>
            </a:pPr>
            <a:r>
              <a:rPr lang="en-US" altLang="zh-CN"/>
              <a:t>sql</a:t>
            </a:r>
            <a:r>
              <a:rPr lang="zh-CN" altLang="en-US"/>
              <a:t>执行日志：set send_logs_level = 'trace';</a:t>
            </a:r>
            <a:endParaRPr lang="zh-CN" altLang="en-US"/>
          </a:p>
          <a:p>
            <a:pPr marL="0" indent="0">
              <a:buNone/>
            </a:pPr>
            <a:r>
              <a:rPr lang="zh-CN" altLang="en-US"/>
              <a:t>system flush logs;</a:t>
            </a:r>
            <a:endParaRPr lang="zh-CN" altLang="en-US"/>
          </a:p>
          <a:p>
            <a:pPr marL="0" indent="0">
              <a:buNone/>
            </a:pPr>
            <a:r>
              <a:rPr lang="zh-CN" altLang="en-US"/>
              <a:t>select ProfileEvents.Names as name, match(name, 'Bytes|Chars') ? formatReadableSize(ProfileEvents.Values) : toString(ProfileEvents.Values) as value from system.query_log array join ProfileEvents where event_date = today() and type = 2 and query_id = '05ff4e7d-2b8c-4c41-b03d-094f9d8b02f2';</a:t>
            </a:r>
            <a:endParaRPr lang="zh-CN" altLang="en-US"/>
          </a:p>
          <a:p>
            <a:pPr marL="0" indent="0">
              <a:buNone/>
            </a:pPr>
            <a:endParaRPr lang="en-US" altLang="zh-CN"/>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59130" y="141605"/>
            <a:ext cx="10515600" cy="460375"/>
          </a:xfrm>
        </p:spPr>
        <p:txBody>
          <a:bodyPr>
            <a:normAutofit fontScale="90000"/>
          </a:bodyPr>
          <a:p>
            <a:r>
              <a:rPr lang="zh-CN" altLang="en-US" sz="2800"/>
              <a:t>一些典型查询的性能</a:t>
            </a:r>
            <a:endParaRPr lang="zh-CN" altLang="en-US" sz="2800"/>
          </a:p>
        </p:txBody>
      </p:sp>
      <p:sp>
        <p:nvSpPr>
          <p:cNvPr id="3" name="内容占位符 2"/>
          <p:cNvSpPr>
            <a:spLocks noGrp="1"/>
          </p:cNvSpPr>
          <p:nvPr>
            <p:ph idx="1"/>
          </p:nvPr>
        </p:nvSpPr>
        <p:spPr>
          <a:xfrm>
            <a:off x="686435" y="872490"/>
            <a:ext cx="10515600" cy="478155"/>
          </a:xfrm>
        </p:spPr>
        <p:txBody>
          <a:bodyPr>
            <a:normAutofit/>
          </a:bodyPr>
          <a:p>
            <a:pPr marL="0" indent="0">
              <a:buNone/>
            </a:pPr>
            <a:r>
              <a:rPr lang="zh-CN" altLang="en-US" sz="1800"/>
              <a:t>测试</a:t>
            </a:r>
            <a:r>
              <a:rPr lang="en-US" altLang="zh-CN" sz="1800"/>
              <a:t>1</a:t>
            </a:r>
            <a:r>
              <a:rPr lang="zh-CN" altLang="en-US" sz="1800"/>
              <a:t>：手机号非空&amp;健康险365天保费</a:t>
            </a:r>
            <a:r>
              <a:rPr lang="en-US" altLang="zh-CN" sz="1800"/>
              <a:t>&gt;</a:t>
            </a:r>
            <a:r>
              <a:rPr lang="zh-CN" altLang="en-US" sz="1800"/>
              <a:t>100的用户车险总保费分布情况</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9" name="图片 8"/>
          <p:cNvPicPr>
            <a:picLocks noChangeAspect="1"/>
          </p:cNvPicPr>
          <p:nvPr/>
        </p:nvPicPr>
        <p:blipFill>
          <a:blip r:embed="rId1"/>
          <a:stretch>
            <a:fillRect/>
          </a:stretch>
        </p:blipFill>
        <p:spPr>
          <a:xfrm>
            <a:off x="659130" y="1768475"/>
            <a:ext cx="10542905" cy="1066800"/>
          </a:xfrm>
          <a:prstGeom prst="rect">
            <a:avLst/>
          </a:prstGeom>
        </p:spPr>
      </p:pic>
      <p:graphicFrame>
        <p:nvGraphicFramePr>
          <p:cNvPr id="10" name="表格 9"/>
          <p:cNvGraphicFramePr/>
          <p:nvPr/>
        </p:nvGraphicFramePr>
        <p:xfrm>
          <a:off x="678180" y="3686175"/>
          <a:ext cx="10504805" cy="886460"/>
        </p:xfrm>
        <a:graphic>
          <a:graphicData uri="http://schemas.openxmlformats.org/drawingml/2006/table">
            <a:tbl>
              <a:tblPr firstRow="1" bandRow="1">
                <a:tableStyleId>{5C22544A-7EE6-4342-B048-85BDC9FD1C3A}</a:tableStyleId>
              </a:tblPr>
              <a:tblGrid>
                <a:gridCol w="1832610"/>
                <a:gridCol w="2889250"/>
                <a:gridCol w="3269615"/>
                <a:gridCol w="2513330"/>
              </a:tblGrid>
              <a:tr h="462280">
                <a:tc>
                  <a:txBody>
                    <a:bodyPr/>
                    <a:p>
                      <a:pPr>
                        <a:buNone/>
                      </a:pPr>
                      <a:r>
                        <a:rPr lang="en-US" altLang="zh-CN"/>
                        <a:t>Elapsed</a:t>
                      </a:r>
                      <a:endParaRPr lang="en-US" altLang="zh-CN"/>
                    </a:p>
                  </a:txBody>
                  <a:tcPr/>
                </a:tc>
                <a:tc>
                  <a:txBody>
                    <a:bodyPr/>
                    <a:p>
                      <a:pPr>
                        <a:buNone/>
                      </a:pPr>
                      <a:r>
                        <a:rPr lang="en-US" altLang="zh-CN"/>
                        <a:t>Processed rows</a:t>
                      </a:r>
                      <a:endParaRPr lang="en-US" altLang="zh-CN"/>
                    </a:p>
                  </a:txBody>
                  <a:tcPr/>
                </a:tc>
                <a:tc>
                  <a:txBody>
                    <a:bodyPr/>
                    <a:p>
                      <a:pPr>
                        <a:buNone/>
                      </a:pPr>
                      <a:r>
                        <a:rPr lang="en-US" altLang="zh-CN"/>
                        <a:t>Throughput</a:t>
                      </a:r>
                      <a:endParaRPr lang="en-US" altLang="zh-CN"/>
                    </a:p>
                  </a:txBody>
                  <a:tcPr/>
                </a:tc>
                <a:tc>
                  <a:txBody>
                    <a:bodyPr/>
                    <a:p>
                      <a:pPr>
                        <a:buNone/>
                      </a:pPr>
                      <a:r>
                        <a:rPr lang="en-US" altLang="zh-CN"/>
                        <a:t>Peak memory</a:t>
                      </a:r>
                      <a:endParaRPr lang="en-US" altLang="zh-CN"/>
                    </a:p>
                  </a:txBody>
                  <a:tcPr/>
                </a:tc>
              </a:tr>
              <a:tr h="424180">
                <a:tc>
                  <a:txBody>
                    <a:bodyPr/>
                    <a:p>
                      <a:pPr>
                        <a:buNone/>
                      </a:pPr>
                      <a:r>
                        <a:rPr lang="en-US" altLang="zh-CN"/>
                        <a:t>4.480s</a:t>
                      </a:r>
                      <a:endParaRPr lang="en-US" altLang="zh-CN"/>
                    </a:p>
                  </a:txBody>
                  <a:tcPr/>
                </a:tc>
                <a:tc>
                  <a:txBody>
                    <a:bodyPr/>
                    <a:p>
                      <a:pPr>
                        <a:buNone/>
                      </a:pPr>
                      <a:r>
                        <a:rPr lang="en-US" altLang="zh-CN"/>
                        <a:t>132.03 million, 9.24GB</a:t>
                      </a:r>
                      <a:endParaRPr lang="en-US" altLang="zh-CN"/>
                    </a:p>
                  </a:txBody>
                  <a:tcPr/>
                </a:tc>
                <a:tc>
                  <a:txBody>
                    <a:bodyPr/>
                    <a:p>
                      <a:pPr>
                        <a:buNone/>
                      </a:pPr>
                      <a:r>
                        <a:rPr lang="en-US" altLang="zh-CN"/>
                        <a:t>29.47millon/s, 2.08GB/s</a:t>
                      </a:r>
                      <a:endParaRPr lang="en-US" altLang="zh-CN"/>
                    </a:p>
                  </a:txBody>
                  <a:tcPr/>
                </a:tc>
                <a:tc>
                  <a:txBody>
                    <a:bodyPr/>
                    <a:p>
                      <a:pPr>
                        <a:buNone/>
                      </a:pPr>
                      <a:r>
                        <a:rPr lang="en-US" altLang="zh-CN"/>
                        <a:t>1.77GiB</a:t>
                      </a:r>
                      <a:endParaRPr lang="en-US" altLang="zh-CN"/>
                    </a:p>
                  </a:txBody>
                  <a:tcPr/>
                </a:tc>
              </a:tr>
            </a:tbl>
          </a:graphicData>
        </a:graphic>
      </p:graphicFrame>
    </p:spTree>
  </p:cSld>
  <p:clrMapOvr>
    <a:masterClrMapping/>
  </p:clrMapOvr>
  <p:transition advTm="31682"/>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9445" y="637540"/>
            <a:ext cx="10515600" cy="363855"/>
          </a:xfrm>
        </p:spPr>
        <p:txBody>
          <a:bodyPr>
            <a:normAutofit/>
          </a:bodyPr>
          <a:p>
            <a:pPr marL="0" indent="0">
              <a:buNone/>
            </a:pPr>
            <a:r>
              <a:rPr lang="zh-CN" altLang="en-US" sz="1800"/>
              <a:t>测试</a:t>
            </a:r>
            <a:r>
              <a:rPr lang="en-US" altLang="zh-CN" sz="1800"/>
              <a:t>2</a:t>
            </a:r>
            <a:r>
              <a:rPr lang="zh-CN" altLang="en-US" sz="1800"/>
              <a:t>：健康险365天保费</a:t>
            </a:r>
            <a:r>
              <a:rPr lang="en-US" altLang="zh-CN" sz="1800"/>
              <a:t>&gt;</a:t>
            </a:r>
            <a:r>
              <a:rPr lang="zh-CN" altLang="en-US" sz="1800"/>
              <a:t>100的用户前一年保费分布情况</a:t>
            </a:r>
            <a:endParaRPr lang="zh-CN" altLang="en-US" sz="1800"/>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12" name="图片 11"/>
          <p:cNvPicPr>
            <a:picLocks noChangeAspect="1"/>
          </p:cNvPicPr>
          <p:nvPr/>
        </p:nvPicPr>
        <p:blipFill>
          <a:blip r:embed="rId1"/>
          <a:stretch>
            <a:fillRect/>
          </a:stretch>
        </p:blipFill>
        <p:spPr>
          <a:xfrm>
            <a:off x="628650" y="2102485"/>
            <a:ext cx="10295255" cy="895350"/>
          </a:xfrm>
          <a:prstGeom prst="rect">
            <a:avLst/>
          </a:prstGeom>
        </p:spPr>
      </p:pic>
      <p:graphicFrame>
        <p:nvGraphicFramePr>
          <p:cNvPr id="15" name="表格 14"/>
          <p:cNvGraphicFramePr/>
          <p:nvPr/>
        </p:nvGraphicFramePr>
        <p:xfrm>
          <a:off x="639445" y="3978910"/>
          <a:ext cx="10504805" cy="886460"/>
        </p:xfrm>
        <a:graphic>
          <a:graphicData uri="http://schemas.openxmlformats.org/drawingml/2006/table">
            <a:tbl>
              <a:tblPr firstRow="1" bandRow="1">
                <a:tableStyleId>{5C22544A-7EE6-4342-B048-85BDC9FD1C3A}</a:tableStyleId>
              </a:tblPr>
              <a:tblGrid>
                <a:gridCol w="1832610"/>
                <a:gridCol w="2889250"/>
                <a:gridCol w="3269615"/>
                <a:gridCol w="2513330"/>
              </a:tblGrid>
              <a:tr h="462280">
                <a:tc>
                  <a:txBody>
                    <a:bodyPr/>
                    <a:p>
                      <a:pPr>
                        <a:buNone/>
                      </a:pPr>
                      <a:r>
                        <a:rPr lang="en-US" altLang="zh-CN"/>
                        <a:t>Elapsed</a:t>
                      </a:r>
                      <a:endParaRPr lang="en-US" altLang="zh-CN"/>
                    </a:p>
                  </a:txBody>
                  <a:tcPr/>
                </a:tc>
                <a:tc>
                  <a:txBody>
                    <a:bodyPr/>
                    <a:p>
                      <a:pPr>
                        <a:buNone/>
                      </a:pPr>
                      <a:r>
                        <a:rPr lang="en-US" altLang="zh-CN"/>
                        <a:t>Processed rows</a:t>
                      </a:r>
                      <a:endParaRPr lang="en-US" altLang="zh-CN"/>
                    </a:p>
                  </a:txBody>
                  <a:tcPr/>
                </a:tc>
                <a:tc>
                  <a:txBody>
                    <a:bodyPr/>
                    <a:p>
                      <a:pPr>
                        <a:buNone/>
                      </a:pPr>
                      <a:r>
                        <a:rPr lang="en-US" altLang="zh-CN"/>
                        <a:t>Throughput</a:t>
                      </a:r>
                      <a:endParaRPr lang="en-US" altLang="zh-CN"/>
                    </a:p>
                  </a:txBody>
                  <a:tcPr/>
                </a:tc>
                <a:tc>
                  <a:txBody>
                    <a:bodyPr/>
                    <a:p>
                      <a:pPr>
                        <a:buNone/>
                      </a:pPr>
                      <a:r>
                        <a:rPr lang="en-US" altLang="zh-CN"/>
                        <a:t>Peak memory</a:t>
                      </a:r>
                      <a:endParaRPr lang="en-US" altLang="zh-CN"/>
                    </a:p>
                  </a:txBody>
                  <a:tcPr/>
                </a:tc>
              </a:tr>
              <a:tr h="424180">
                <a:tc>
                  <a:txBody>
                    <a:bodyPr/>
                    <a:p>
                      <a:pPr>
                        <a:buNone/>
                      </a:pPr>
                      <a:r>
                        <a:rPr lang="en-US" altLang="zh-CN"/>
                        <a:t>5.567s</a:t>
                      </a:r>
                      <a:endParaRPr lang="en-US" altLang="zh-CN"/>
                    </a:p>
                  </a:txBody>
                  <a:tcPr/>
                </a:tc>
                <a:tc>
                  <a:txBody>
                    <a:bodyPr/>
                    <a:p>
                      <a:pPr>
                        <a:buNone/>
                      </a:pPr>
                      <a:r>
                        <a:rPr lang="en-US" altLang="zh-CN"/>
                        <a:t>215.26 million, 16.86GB</a:t>
                      </a:r>
                      <a:endParaRPr lang="en-US" altLang="zh-CN"/>
                    </a:p>
                  </a:txBody>
                  <a:tcPr/>
                </a:tc>
                <a:tc>
                  <a:txBody>
                    <a:bodyPr/>
                    <a:p>
                      <a:pPr>
                        <a:buNone/>
                      </a:pPr>
                      <a:r>
                        <a:rPr lang="en-US" altLang="zh-CN"/>
                        <a:t>38.67millon/s, 3.03GB/s</a:t>
                      </a:r>
                      <a:endParaRPr lang="en-US" altLang="zh-CN"/>
                    </a:p>
                  </a:txBody>
                  <a:tcPr/>
                </a:tc>
                <a:tc>
                  <a:txBody>
                    <a:bodyPr/>
                    <a:p>
                      <a:pPr>
                        <a:buNone/>
                      </a:pPr>
                      <a:r>
                        <a:rPr lang="en-US" altLang="zh-CN"/>
                        <a:t>2.46GiB</a:t>
                      </a:r>
                      <a:endParaRPr lang="en-US" altLang="zh-CN"/>
                    </a:p>
                  </a:txBody>
                  <a:tcPr/>
                </a:tc>
              </a:tr>
            </a:tbl>
          </a:graphicData>
        </a:graphic>
      </p:graphicFrame>
    </p:spTree>
  </p:cSld>
  <p:clrMapOvr>
    <a:masterClrMapping/>
  </p:clrMapOvr>
  <p:transition advTm="20941"/>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E67DA559-4BEC-CC47-8A0C-9350BF07E48A}" type="slidenum">
              <a:rPr kumimoji="1" lang="zh-CN" altLang="en-US" smtClean="0"/>
            </a:fld>
            <a:endParaRPr kumimoji="1" lang="zh-CN" altLang="en-US" dirty="0"/>
          </a:p>
        </p:txBody>
      </p:sp>
      <p:grpSp>
        <p:nvGrpSpPr>
          <p:cNvPr id="3" name="组 2"/>
          <p:cNvGrpSpPr/>
          <p:nvPr/>
        </p:nvGrpSpPr>
        <p:grpSpPr>
          <a:xfrm>
            <a:off x="5849706" y="6683374"/>
            <a:ext cx="461050" cy="21600"/>
            <a:chOff x="4343400" y="6683374"/>
            <a:chExt cx="461050" cy="21600"/>
          </a:xfrm>
        </p:grpSpPr>
        <p:sp>
          <p:nvSpPr>
            <p:cNvPr id="4" name="矩形 3"/>
            <p:cNvSpPr/>
            <p:nvPr/>
          </p:nvSpPr>
          <p:spPr>
            <a:xfrm>
              <a:off x="434340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矩形 4"/>
            <p:cNvSpPr/>
            <p:nvPr/>
          </p:nvSpPr>
          <p:spPr>
            <a:xfrm>
              <a:off x="471805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38633" y="32667"/>
            <a:ext cx="1366807" cy="488145"/>
          </a:xfrm>
          <a:prstGeom prst="rect">
            <a:avLst/>
          </a:prstGeom>
        </p:spPr>
      </p:pic>
      <p:grpSp>
        <p:nvGrpSpPr>
          <p:cNvPr id="7" name="组 6"/>
          <p:cNvGrpSpPr/>
          <p:nvPr/>
        </p:nvGrpSpPr>
        <p:grpSpPr>
          <a:xfrm>
            <a:off x="1778000" y="463550"/>
            <a:ext cx="8727440" cy="862965"/>
            <a:chOff x="254000" y="463350"/>
            <a:chExt cx="8890000" cy="426447"/>
          </a:xfrm>
        </p:grpSpPr>
        <p:sp>
          <p:nvSpPr>
            <p:cNvPr id="8" name="圆角矩形 7"/>
            <p:cNvSpPr/>
            <p:nvPr/>
          </p:nvSpPr>
          <p:spPr>
            <a:xfrm>
              <a:off x="254000" y="463350"/>
              <a:ext cx="7699043" cy="426447"/>
            </a:xfrm>
            <a:prstGeom prst="roundRect">
              <a:avLst>
                <a:gd name="adj" fmla="val 50000"/>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404064" y="578198"/>
              <a:ext cx="7549126" cy="197063"/>
            </a:xfrm>
            <a:prstGeom prst="rect">
              <a:avLst/>
            </a:prstGeom>
            <a:noFill/>
          </p:spPr>
          <p:txBody>
            <a:bodyPr wrap="square" rtlCol="0">
              <a:spAutoFit/>
            </a:bodyPr>
            <a:lstStyle/>
            <a:p>
              <a:r>
                <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ClickHouse 百亿数据性能测试与优化</a:t>
              </a:r>
              <a:endPar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nvSpPr>
          <p:spPr>
            <a:xfrm>
              <a:off x="7614633" y="464173"/>
              <a:ext cx="1529367" cy="4248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2" name="文本框 11"/>
          <p:cNvSpPr txBox="1"/>
          <p:nvPr/>
        </p:nvSpPr>
        <p:spPr>
          <a:xfrm>
            <a:off x="2089785" y="1421765"/>
            <a:ext cx="8013065" cy="3969385"/>
          </a:xfrm>
          <a:prstGeom prst="rect">
            <a:avLst/>
          </a:prstGeom>
          <a:noFill/>
        </p:spPr>
        <p:txBody>
          <a:bodyPr wrap="square" rtlCol="0">
            <a:spAutoFit/>
          </a:bodyPr>
          <a:lstStyle/>
          <a:p>
            <a:pPr marL="28575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场景</a:t>
            </a: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5</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涉及到全表百亿行数据，第一次执行与后续执行花费时间差距较大</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第一次执行，数据在硬盘上</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Clr>
                <a:srgbClr val="12C286"/>
              </a:buClr>
              <a:buFont typeface="Arial" panose="020B0604020202090204" pitchFamily="34" charset="0"/>
              <a:buNone/>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     花费</a:t>
            </a:r>
            <a:r>
              <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~250</a:t>
            </a: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s，性能瓶颈在硬盘io (iostat util 100%)</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Clr>
                <a:srgbClr val="12C286"/>
              </a:buClr>
              <a:buFont typeface="Arial" panose="020B0604020202090204" pitchFamily="34" charset="0"/>
              <a:buNone/>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第二次执行，大部分数据已经在内存里</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Clr>
                <a:srgbClr val="12C286"/>
              </a:buClr>
              <a:buFont typeface="Arial" panose="020B0604020202090204" pitchFamily="34" charset="0"/>
              <a:buNone/>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     花费</a:t>
            </a:r>
            <a:r>
              <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~18</a:t>
            </a: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s，性能瓶颈在cpu (top cpu usage ~1447%)</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Clr>
                <a:srgbClr val="12C286"/>
              </a:buClr>
              <a:buFont typeface="Arial" panose="020B0604020202090204" pitchFamily="34" charset="0"/>
              <a:buNone/>
            </a:pPr>
            <a:endParaRPr kumimoji="1" lang="zh-CN" altLang="en-US" sz="1600"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两次运行的比较：</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11" name="表格 10"/>
          <p:cNvGraphicFramePr/>
          <p:nvPr/>
        </p:nvGraphicFramePr>
        <p:xfrm>
          <a:off x="2275840" y="4701540"/>
          <a:ext cx="4034790" cy="1524000"/>
        </p:xfrm>
        <a:graphic>
          <a:graphicData uri="http://schemas.openxmlformats.org/drawingml/2006/table">
            <a:tbl>
              <a:tblPr firstRow="1" bandRow="1">
                <a:tableStyleId>{5C22544A-7EE6-4342-B048-85BDC9FD1C3A}</a:tableStyleId>
              </a:tblPr>
              <a:tblGrid>
                <a:gridCol w="1517015"/>
                <a:gridCol w="1231900"/>
                <a:gridCol w="1285875"/>
              </a:tblGrid>
              <a:tr h="381000">
                <a:tc>
                  <a:txBody>
                    <a:bodyPr/>
                    <a:p>
                      <a:pPr>
                        <a:buNone/>
                      </a:pPr>
                      <a:r>
                        <a:rPr lang="en-US" altLang="zh-CN"/>
                        <a:t>Metric</a:t>
                      </a:r>
                      <a:endParaRPr lang="en-US" altLang="zh-CN"/>
                    </a:p>
                  </a:txBody>
                  <a:tcPr>
                    <a:solidFill>
                      <a:schemeClr val="accent6"/>
                    </a:solidFill>
                  </a:tcPr>
                </a:tc>
                <a:tc>
                  <a:txBody>
                    <a:bodyPr/>
                    <a:p>
                      <a:pPr>
                        <a:buNone/>
                      </a:pPr>
                      <a:r>
                        <a:rPr lang="en-US" altLang="zh-CN"/>
                        <a:t>First run </a:t>
                      </a:r>
                      <a:endParaRPr lang="en-US" altLang="zh-CN"/>
                    </a:p>
                  </a:txBody>
                  <a:tcPr>
                    <a:solidFill>
                      <a:schemeClr val="accent6"/>
                    </a:solidFill>
                  </a:tcPr>
                </a:tc>
                <a:tc>
                  <a:txBody>
                    <a:bodyPr/>
                    <a:p>
                      <a:pPr>
                        <a:buNone/>
                      </a:pPr>
                      <a:r>
                        <a:rPr lang="en-US" altLang="zh-CN"/>
                        <a:t>Second run</a:t>
                      </a:r>
                      <a:endParaRPr lang="en-US" altLang="zh-CN"/>
                    </a:p>
                  </a:txBody>
                  <a:tcPr>
                    <a:solidFill>
                      <a:schemeClr val="accent6"/>
                    </a:solidFill>
                  </a:tcPr>
                </a:tc>
              </a:tr>
              <a:tr h="381000">
                <a:tc>
                  <a:txBody>
                    <a:bodyPr/>
                    <a:p>
                      <a:pPr>
                        <a:buNone/>
                      </a:pPr>
                      <a:r>
                        <a:rPr lang="en-US" altLang="zh-CN"/>
                        <a:t>top %CPU</a:t>
                      </a:r>
                      <a:endParaRPr lang="en-US" altLang="zh-CN"/>
                    </a:p>
                  </a:txBody>
                  <a:tcPr>
                    <a:solidFill>
                      <a:schemeClr val="accent6">
                        <a:lumMod val="40000"/>
                        <a:lumOff val="60000"/>
                      </a:schemeClr>
                    </a:solidFill>
                  </a:tcPr>
                </a:tc>
                <a:tc>
                  <a:txBody>
                    <a:bodyPr/>
                    <a:p>
                      <a:pPr>
                        <a:buNone/>
                      </a:pPr>
                      <a:r>
                        <a:rPr lang="en-US" altLang="zh-CN"/>
                        <a:t>~116%</a:t>
                      </a:r>
                      <a:endParaRPr lang="en-US" altLang="zh-CN"/>
                    </a:p>
                  </a:txBody>
                  <a:tcPr>
                    <a:solidFill>
                      <a:schemeClr val="accent6">
                        <a:lumMod val="40000"/>
                        <a:lumOff val="60000"/>
                      </a:schemeClr>
                    </a:solidFill>
                  </a:tcPr>
                </a:tc>
                <a:tc>
                  <a:txBody>
                    <a:bodyPr/>
                    <a:p>
                      <a:pPr>
                        <a:buNone/>
                      </a:pPr>
                      <a:r>
                        <a:rPr lang="en-US" altLang="zh-CN"/>
                        <a:t>~1447%</a:t>
                      </a:r>
                      <a:endParaRPr lang="en-US" altLang="zh-CN"/>
                    </a:p>
                  </a:txBody>
                  <a:tcPr>
                    <a:solidFill>
                      <a:schemeClr val="accent6">
                        <a:lumMod val="40000"/>
                        <a:lumOff val="60000"/>
                      </a:schemeClr>
                    </a:solidFill>
                  </a:tcPr>
                </a:tc>
              </a:tr>
              <a:tr h="381000">
                <a:tc>
                  <a:txBody>
                    <a:bodyPr/>
                    <a:p>
                      <a:pPr>
                        <a:buNone/>
                      </a:pPr>
                      <a:r>
                        <a:rPr lang="en-US" altLang="zh-CN"/>
                        <a:t>Peak Memory</a:t>
                      </a:r>
                      <a:endParaRPr lang="en-US" altLang="zh-CN"/>
                    </a:p>
                  </a:txBody>
                  <a:tcPr>
                    <a:solidFill>
                      <a:schemeClr val="accent6">
                        <a:lumMod val="20000"/>
                        <a:lumOff val="80000"/>
                      </a:schemeClr>
                    </a:solidFill>
                  </a:tcPr>
                </a:tc>
                <a:tc>
                  <a:txBody>
                    <a:bodyPr/>
                    <a:p>
                      <a:pPr>
                        <a:buNone/>
                      </a:pPr>
                      <a:r>
                        <a:rPr lang="en-US" altLang="zh-CN"/>
                        <a:t>1.84GiB</a:t>
                      </a:r>
                      <a:endParaRPr lang="en-US" altLang="zh-CN"/>
                    </a:p>
                  </a:txBody>
                  <a:tcPr>
                    <a:solidFill>
                      <a:schemeClr val="accent6">
                        <a:lumMod val="20000"/>
                        <a:lumOff val="80000"/>
                      </a:schemeClr>
                    </a:solidFill>
                  </a:tcPr>
                </a:tc>
                <a:tc>
                  <a:txBody>
                    <a:bodyPr/>
                    <a:p>
                      <a:pPr>
                        <a:buNone/>
                      </a:pPr>
                      <a:r>
                        <a:rPr lang="en-US" altLang="zh-CN"/>
                        <a:t>1.91GiB</a:t>
                      </a:r>
                      <a:endParaRPr lang="en-US" altLang="zh-CN"/>
                    </a:p>
                  </a:txBody>
                  <a:tcPr>
                    <a:solidFill>
                      <a:schemeClr val="accent6">
                        <a:lumMod val="20000"/>
                        <a:lumOff val="80000"/>
                      </a:schemeClr>
                    </a:solidFill>
                  </a:tcPr>
                </a:tc>
              </a:tr>
              <a:tr h="381000">
                <a:tc>
                  <a:txBody>
                    <a:bodyPr/>
                    <a:p>
                      <a:pPr>
                        <a:buNone/>
                      </a:pPr>
                      <a:r>
                        <a:rPr lang="en-US" altLang="zh-CN"/>
                        <a:t>iostat %util</a:t>
                      </a:r>
                      <a:endParaRPr lang="en-US" altLang="zh-CN"/>
                    </a:p>
                  </a:txBody>
                  <a:tcPr>
                    <a:solidFill>
                      <a:schemeClr val="accent6">
                        <a:lumMod val="40000"/>
                        <a:lumOff val="60000"/>
                      </a:schemeClr>
                    </a:solidFill>
                  </a:tcPr>
                </a:tc>
                <a:tc>
                  <a:txBody>
                    <a:bodyPr/>
                    <a:p>
                      <a:pPr>
                        <a:buNone/>
                      </a:pPr>
                      <a:r>
                        <a:rPr lang="en-US" altLang="zh-CN"/>
                        <a:t>100%</a:t>
                      </a:r>
                      <a:endParaRPr lang="en-US" altLang="zh-CN"/>
                    </a:p>
                  </a:txBody>
                  <a:tcPr>
                    <a:solidFill>
                      <a:schemeClr val="accent6">
                        <a:lumMod val="40000"/>
                        <a:lumOff val="60000"/>
                      </a:schemeClr>
                    </a:solidFill>
                  </a:tcPr>
                </a:tc>
                <a:tc>
                  <a:txBody>
                    <a:bodyPr/>
                    <a:p>
                      <a:pPr>
                        <a:buNone/>
                      </a:pPr>
                      <a:r>
                        <a:rPr lang="en-US" altLang="zh-CN"/>
                        <a:t>0.0%</a:t>
                      </a:r>
                      <a:endParaRPr lang="en-US" altLang="zh-CN"/>
                    </a:p>
                  </a:txBody>
                  <a:tcPr>
                    <a:solidFill>
                      <a:schemeClr val="accent6">
                        <a:lumMod val="40000"/>
                        <a:lumOff val="60000"/>
                      </a:schemeClr>
                    </a:solidFill>
                  </a:tcPr>
                </a:tc>
              </a:tr>
            </a:tbl>
          </a:graphicData>
        </a:graphic>
      </p:graphicFrame>
      <p:graphicFrame>
        <p:nvGraphicFramePr>
          <p:cNvPr id="14" name="表格 13"/>
          <p:cNvGraphicFramePr/>
          <p:nvPr/>
        </p:nvGraphicFramePr>
        <p:xfrm>
          <a:off x="6395085" y="4701540"/>
          <a:ext cx="3828415" cy="2286000"/>
        </p:xfrm>
        <a:graphic>
          <a:graphicData uri="http://schemas.openxmlformats.org/drawingml/2006/table">
            <a:tbl>
              <a:tblPr firstRow="1" bandRow="1">
                <a:tableStyleId>{5C22544A-7EE6-4342-B048-85BDC9FD1C3A}</a:tableStyleId>
              </a:tblPr>
              <a:tblGrid>
                <a:gridCol w="1280160"/>
                <a:gridCol w="1225550"/>
                <a:gridCol w="1322705"/>
              </a:tblGrid>
              <a:tr h="640080">
                <a:tc>
                  <a:txBody>
                    <a:bodyPr/>
                    <a:p>
                      <a:pPr>
                        <a:buNone/>
                      </a:pPr>
                      <a:r>
                        <a:rPr lang="en-US" altLang="zh-CN"/>
                        <a:t>Metric</a:t>
                      </a:r>
                      <a:endParaRPr lang="en-US" altLang="zh-CN"/>
                    </a:p>
                  </a:txBody>
                  <a:tcPr>
                    <a:solidFill>
                      <a:schemeClr val="accent6"/>
                    </a:solidFill>
                  </a:tcPr>
                </a:tc>
                <a:tc>
                  <a:txBody>
                    <a:bodyPr/>
                    <a:p>
                      <a:pPr>
                        <a:buNone/>
                      </a:pPr>
                      <a:r>
                        <a:rPr lang="en-US" altLang="zh-CN"/>
                        <a:t>First run </a:t>
                      </a:r>
                      <a:endParaRPr lang="en-US" altLang="zh-CN"/>
                    </a:p>
                  </a:txBody>
                  <a:tcPr>
                    <a:solidFill>
                      <a:schemeClr val="accent6"/>
                    </a:solidFill>
                  </a:tcPr>
                </a:tc>
                <a:tc>
                  <a:txBody>
                    <a:bodyPr/>
                    <a:p>
                      <a:pPr>
                        <a:buNone/>
                      </a:pPr>
                      <a:r>
                        <a:rPr lang="en-US" altLang="zh-CN"/>
                        <a:t>Second run</a:t>
                      </a:r>
                      <a:endParaRPr lang="en-US" altLang="zh-CN"/>
                    </a:p>
                  </a:txBody>
                  <a:tcPr>
                    <a:solidFill>
                      <a:schemeClr val="accent6"/>
                    </a:solidFill>
                  </a:tcPr>
                </a:tc>
              </a:tr>
              <a:tr h="365760">
                <a:tc>
                  <a:txBody>
                    <a:bodyPr/>
                    <a:p>
                      <a:pPr>
                        <a:buNone/>
                      </a:pPr>
                      <a:r>
                        <a:rPr lang="en-US" altLang="zh-CN"/>
                        <a:t>Elapsed</a:t>
                      </a:r>
                      <a:endParaRPr lang="en-US" altLang="zh-CN"/>
                    </a:p>
                  </a:txBody>
                  <a:tcPr>
                    <a:solidFill>
                      <a:schemeClr val="accent6">
                        <a:lumMod val="40000"/>
                        <a:lumOff val="60000"/>
                      </a:schemeClr>
                    </a:solidFill>
                  </a:tcPr>
                </a:tc>
                <a:tc>
                  <a:txBody>
                    <a:bodyPr/>
                    <a:p>
                      <a:pPr>
                        <a:buNone/>
                      </a:pPr>
                      <a:r>
                        <a:rPr lang="en-US" altLang="zh-CN"/>
                        <a:t>~250s</a:t>
                      </a:r>
                      <a:endParaRPr lang="en-US" altLang="zh-CN"/>
                    </a:p>
                  </a:txBody>
                  <a:tcPr>
                    <a:solidFill>
                      <a:schemeClr val="accent6">
                        <a:lumMod val="40000"/>
                        <a:lumOff val="60000"/>
                      </a:schemeClr>
                    </a:solidFill>
                  </a:tcPr>
                </a:tc>
                <a:tc>
                  <a:txBody>
                    <a:bodyPr/>
                    <a:p>
                      <a:pPr>
                        <a:buNone/>
                      </a:pPr>
                      <a:r>
                        <a:rPr lang="en-US" altLang="zh-CN"/>
                        <a:t>~18s</a:t>
                      </a:r>
                      <a:endParaRPr lang="en-US" altLang="zh-CN"/>
                    </a:p>
                  </a:txBody>
                  <a:tcPr>
                    <a:solidFill>
                      <a:schemeClr val="accent6">
                        <a:lumMod val="40000"/>
                        <a:lumOff val="60000"/>
                      </a:schemeClr>
                    </a:solidFill>
                  </a:tcPr>
                </a:tc>
              </a:tr>
              <a:tr h="640080">
                <a:tc>
                  <a:txBody>
                    <a:bodyPr/>
                    <a:p>
                      <a:pPr>
                        <a:buNone/>
                      </a:pPr>
                      <a:r>
                        <a:rPr lang="en-US" altLang="zh-CN"/>
                        <a:t>ReadBytes</a:t>
                      </a:r>
                      <a:endParaRPr lang="en-US" altLang="zh-CN"/>
                    </a:p>
                  </a:txBody>
                  <a:tcPr>
                    <a:solidFill>
                      <a:schemeClr val="accent6">
                        <a:lumMod val="20000"/>
                        <a:lumOff val="80000"/>
                      </a:schemeClr>
                    </a:solidFill>
                  </a:tcPr>
                </a:tc>
                <a:tc>
                  <a:txBody>
                    <a:bodyPr/>
                    <a:p>
                      <a:pPr>
                        <a:buNone/>
                      </a:pPr>
                      <a:r>
                        <a:rPr lang="en-US" altLang="zh-CN"/>
                        <a:t>4.2GiB</a:t>
                      </a:r>
                      <a:endParaRPr lang="en-US" altLang="zh-CN"/>
                    </a:p>
                  </a:txBody>
                  <a:tcPr>
                    <a:solidFill>
                      <a:schemeClr val="accent6">
                        <a:lumMod val="20000"/>
                        <a:lumOff val="80000"/>
                      </a:schemeClr>
                    </a:solidFill>
                  </a:tcPr>
                </a:tc>
                <a:tc>
                  <a:txBody>
                    <a:bodyPr/>
                    <a:p>
                      <a:pPr>
                        <a:buNone/>
                      </a:pPr>
                      <a:r>
                        <a:rPr lang="en-US" altLang="zh-CN"/>
                        <a:t>~0GiB</a:t>
                      </a:r>
                      <a:endParaRPr lang="en-US" altLang="zh-CN"/>
                    </a:p>
                  </a:txBody>
                  <a:tcPr>
                    <a:solidFill>
                      <a:schemeClr val="accent6">
                        <a:lumMod val="20000"/>
                        <a:lumOff val="80000"/>
                      </a:schemeClr>
                    </a:solidFill>
                  </a:tcPr>
                </a:tc>
              </a:tr>
              <a:tr h="640080">
                <a:tc>
                  <a:txBody>
                    <a:bodyPr/>
                    <a:p>
                      <a:pPr>
                        <a:buNone/>
                      </a:pPr>
                      <a:r>
                        <a:rPr lang="en-US" altLang="zh-CN"/>
                        <a:t>IOWait</a:t>
                      </a:r>
                      <a:endParaRPr lang="en-US" altLang="zh-CN"/>
                    </a:p>
                  </a:txBody>
                  <a:tcPr>
                    <a:solidFill>
                      <a:schemeClr val="accent6">
                        <a:lumMod val="40000"/>
                        <a:lumOff val="60000"/>
                      </a:schemeClr>
                    </a:solidFill>
                  </a:tcPr>
                </a:tc>
                <a:tc>
                  <a:txBody>
                    <a:bodyPr/>
                    <a:p>
                      <a:pPr>
                        <a:buNone/>
                      </a:pPr>
                      <a:r>
                        <a:rPr lang="en-US" altLang="zh-CN"/>
                        <a:t>&gt;205.084s</a:t>
                      </a:r>
                      <a:endParaRPr lang="en-US" altLang="zh-CN"/>
                    </a:p>
                  </a:txBody>
                  <a:tcPr>
                    <a:solidFill>
                      <a:schemeClr val="accent6">
                        <a:lumMod val="40000"/>
                        <a:lumOff val="60000"/>
                      </a:schemeClr>
                    </a:solidFill>
                  </a:tcPr>
                </a:tc>
                <a:tc>
                  <a:txBody>
                    <a:bodyPr/>
                    <a:p>
                      <a:pPr>
                        <a:buNone/>
                      </a:pPr>
                      <a:r>
                        <a:rPr lang="en-US" altLang="zh-CN"/>
                        <a:t>0.001s</a:t>
                      </a:r>
                      <a:endParaRPr lang="en-US" altLang="zh-CN"/>
                    </a:p>
                  </a:txBody>
                  <a:tcPr>
                    <a:solidFill>
                      <a:schemeClr val="accent6">
                        <a:lumMod val="40000"/>
                        <a:lumOff val="60000"/>
                      </a:schemeClr>
                    </a:solidFill>
                  </a:tcPr>
                </a:tc>
              </a:tr>
            </a:tbl>
          </a:graphicData>
        </a:graphic>
      </p:graphicFrame>
    </p:spTree>
  </p:cSld>
  <p:clrMapOvr>
    <a:masterClrMapping/>
  </p:clrMapOvr>
  <p:transition advTm="67022"/>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E67DA559-4BEC-CC47-8A0C-9350BF07E48A}" type="slidenum">
              <a:rPr kumimoji="1" lang="zh-CN" altLang="en-US" smtClean="0"/>
            </a:fld>
            <a:endParaRPr kumimoji="1" lang="zh-CN" altLang="en-US" dirty="0"/>
          </a:p>
        </p:txBody>
      </p:sp>
      <p:grpSp>
        <p:nvGrpSpPr>
          <p:cNvPr id="3" name="组 2"/>
          <p:cNvGrpSpPr/>
          <p:nvPr/>
        </p:nvGrpSpPr>
        <p:grpSpPr>
          <a:xfrm>
            <a:off x="5849706" y="6683374"/>
            <a:ext cx="461050" cy="21600"/>
            <a:chOff x="4343400" y="6683374"/>
            <a:chExt cx="461050" cy="21600"/>
          </a:xfrm>
        </p:grpSpPr>
        <p:sp>
          <p:nvSpPr>
            <p:cNvPr id="4" name="矩形 3"/>
            <p:cNvSpPr/>
            <p:nvPr/>
          </p:nvSpPr>
          <p:spPr>
            <a:xfrm>
              <a:off x="434340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矩形 4"/>
            <p:cNvSpPr/>
            <p:nvPr/>
          </p:nvSpPr>
          <p:spPr>
            <a:xfrm>
              <a:off x="471805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38633" y="32667"/>
            <a:ext cx="1366807" cy="488145"/>
          </a:xfrm>
          <a:prstGeom prst="rect">
            <a:avLst/>
          </a:prstGeom>
        </p:spPr>
      </p:pic>
      <p:grpSp>
        <p:nvGrpSpPr>
          <p:cNvPr id="7" name="组 6"/>
          <p:cNvGrpSpPr/>
          <p:nvPr/>
        </p:nvGrpSpPr>
        <p:grpSpPr>
          <a:xfrm>
            <a:off x="1778000" y="463550"/>
            <a:ext cx="8727440" cy="862965"/>
            <a:chOff x="254000" y="463350"/>
            <a:chExt cx="8890000" cy="426447"/>
          </a:xfrm>
        </p:grpSpPr>
        <p:sp>
          <p:nvSpPr>
            <p:cNvPr id="8" name="圆角矩形 7"/>
            <p:cNvSpPr/>
            <p:nvPr/>
          </p:nvSpPr>
          <p:spPr>
            <a:xfrm>
              <a:off x="254000" y="463350"/>
              <a:ext cx="7699043" cy="426447"/>
            </a:xfrm>
            <a:prstGeom prst="roundRect">
              <a:avLst>
                <a:gd name="adj" fmla="val 50000"/>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404064" y="578198"/>
              <a:ext cx="7549126" cy="197063"/>
            </a:xfrm>
            <a:prstGeom prst="rect">
              <a:avLst/>
            </a:prstGeom>
            <a:noFill/>
          </p:spPr>
          <p:txBody>
            <a:bodyPr wrap="square" rtlCol="0">
              <a:spAutoFit/>
            </a:bodyPr>
            <a:lstStyle/>
            <a:p>
              <a:r>
                <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ClickHouse 百亿数据性能测试与优化</a:t>
              </a:r>
              <a:endPar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nvSpPr>
          <p:spPr>
            <a:xfrm>
              <a:off x="7614633" y="464173"/>
              <a:ext cx="1529367" cy="4248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2" name="文本框 11"/>
          <p:cNvSpPr txBox="1"/>
          <p:nvPr/>
        </p:nvSpPr>
        <p:spPr>
          <a:xfrm>
            <a:off x="2089785" y="1421765"/>
            <a:ext cx="8013065" cy="5123180"/>
          </a:xfrm>
          <a:prstGeom prst="rect">
            <a:avLst/>
          </a:prstGeom>
          <a:noFill/>
        </p:spPr>
        <p:txBody>
          <a:bodyPr wrap="square" rtlCol="0">
            <a:spAutoFit/>
          </a:bodyPr>
          <a:lstStyle/>
          <a:p>
            <a:pPr marL="28575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性能瓶颈在硬盘</a:t>
            </a: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，实验验证</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数据分布在三台服务器上</a:t>
            </a:r>
            <a:endPar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r>
              <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执行涉及到全表数据的查询（cold data，从硬盘读取），处理速度为</a:t>
            </a:r>
            <a:r>
              <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~24.28million rows/s</a:t>
            </a:r>
            <a:endPar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r>
              <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只用到三块硬盘的io：3*140=</a:t>
            </a:r>
            <a:r>
              <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420mb/s</a:t>
            </a:r>
            <a:endPar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数据分布在六台服务器上</a:t>
            </a:r>
            <a:endPar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r>
              <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执行涉及到全表数据的查询（cold data，从硬盘读取），处理速度为</a:t>
            </a:r>
            <a:r>
              <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~43.60million rows/s</a:t>
            </a:r>
            <a:endPar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r>
              <a:rPr kumimoji="1" lang="zh-CN" altLang="en-US" sz="14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用到六块硬盘的io：6*140=</a:t>
            </a:r>
            <a:r>
              <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840mb/s</a:t>
            </a:r>
            <a:endParaRPr kumimoji="1" lang="zh-CN" altLang="en-US" sz="14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150000"/>
              </a:lnSpc>
              <a:buClr>
                <a:srgbClr val="12C286"/>
              </a:buClr>
              <a:buFont typeface="Arial" panose="020B0604020202090204" pitchFamily="34" charset="0"/>
              <a:buChar char="•"/>
            </a:pP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io吞吐量</a:t>
            </a:r>
            <a:r>
              <a:rPr kumimoji="1" lang="zh-CN" altLang="en-US"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加倍</a:t>
            </a: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时，对于冷数据的处理速度是之前的</a:t>
            </a:r>
            <a:r>
              <a:rPr kumimoji="1" lang="zh-CN" altLang="en-US"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~180%</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advTm="38955"/>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E67DA559-4BEC-CC47-8A0C-9350BF07E48A}" type="slidenum">
              <a:rPr kumimoji="1" lang="zh-CN" altLang="en-US" smtClean="0"/>
            </a:fld>
            <a:endParaRPr kumimoji="1" lang="zh-CN" altLang="en-US" dirty="0"/>
          </a:p>
        </p:txBody>
      </p:sp>
      <p:grpSp>
        <p:nvGrpSpPr>
          <p:cNvPr id="3" name="组 2"/>
          <p:cNvGrpSpPr/>
          <p:nvPr/>
        </p:nvGrpSpPr>
        <p:grpSpPr>
          <a:xfrm>
            <a:off x="5849706" y="6683374"/>
            <a:ext cx="461050" cy="21600"/>
            <a:chOff x="4343400" y="6683374"/>
            <a:chExt cx="461050" cy="21600"/>
          </a:xfrm>
        </p:grpSpPr>
        <p:sp>
          <p:nvSpPr>
            <p:cNvPr id="4" name="矩形 3"/>
            <p:cNvSpPr/>
            <p:nvPr/>
          </p:nvSpPr>
          <p:spPr>
            <a:xfrm>
              <a:off x="434340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矩形 4"/>
            <p:cNvSpPr/>
            <p:nvPr/>
          </p:nvSpPr>
          <p:spPr>
            <a:xfrm>
              <a:off x="471805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38633" y="32667"/>
            <a:ext cx="1366807" cy="488145"/>
          </a:xfrm>
          <a:prstGeom prst="rect">
            <a:avLst/>
          </a:prstGeom>
        </p:spPr>
      </p:pic>
      <p:grpSp>
        <p:nvGrpSpPr>
          <p:cNvPr id="7" name="组 6"/>
          <p:cNvGrpSpPr/>
          <p:nvPr/>
        </p:nvGrpSpPr>
        <p:grpSpPr>
          <a:xfrm>
            <a:off x="1778000" y="463550"/>
            <a:ext cx="8727440" cy="862965"/>
            <a:chOff x="254000" y="463350"/>
            <a:chExt cx="8890000" cy="426447"/>
          </a:xfrm>
        </p:grpSpPr>
        <p:sp>
          <p:nvSpPr>
            <p:cNvPr id="8" name="圆角矩形 7"/>
            <p:cNvSpPr/>
            <p:nvPr/>
          </p:nvSpPr>
          <p:spPr>
            <a:xfrm>
              <a:off x="254000" y="463350"/>
              <a:ext cx="7699043" cy="426447"/>
            </a:xfrm>
            <a:prstGeom prst="roundRect">
              <a:avLst>
                <a:gd name="adj" fmla="val 50000"/>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404064" y="578198"/>
              <a:ext cx="7549126" cy="197063"/>
            </a:xfrm>
            <a:prstGeom prst="rect">
              <a:avLst/>
            </a:prstGeom>
            <a:noFill/>
          </p:spPr>
          <p:txBody>
            <a:bodyPr wrap="square" rtlCol="0">
              <a:spAutoFit/>
            </a:bodyPr>
            <a:lstStyle/>
            <a:p>
              <a:r>
                <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ClickHouse 百亿数据性能测试与优化</a:t>
              </a:r>
              <a:endPar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nvSpPr>
          <p:spPr>
            <a:xfrm>
              <a:off x="7614633" y="464173"/>
              <a:ext cx="1529367" cy="4248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2" name="文本框 11"/>
          <p:cNvSpPr txBox="1"/>
          <p:nvPr/>
        </p:nvSpPr>
        <p:spPr>
          <a:xfrm>
            <a:off x="2089785" y="1432560"/>
            <a:ext cx="8013065" cy="5539105"/>
          </a:xfrm>
          <a:prstGeom prst="rect">
            <a:avLst/>
          </a:prstGeom>
          <a:noFill/>
        </p:spPr>
        <p:txBody>
          <a:bodyPr wrap="square" rtlCol="0">
            <a:spAutoFit/>
          </a:bodyPr>
          <a:lstStyle/>
          <a:p>
            <a:pPr marL="28575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硬盘存储升级</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高效云盘 </a:t>
            </a:r>
            <a:r>
              <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--&gt; SSD + RAID0</a:t>
            </a:r>
            <a:endPar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140MBps --&gt; ~600MBps, </a:t>
            </a:r>
            <a:r>
              <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~4x</a:t>
            </a:r>
            <a:endPar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升级后</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en-US" altLang="zh-CN"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~250s --&gt; ~69s</a:t>
            </a: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a:t>
            </a:r>
            <a:r>
              <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~3.62x</a:t>
            </a:r>
            <a:endPar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zh-CN" altLang="en-US"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50000"/>
              </a:lnSpc>
              <a:buClr>
                <a:srgbClr val="12C286"/>
              </a:buClr>
              <a:buFont typeface="Wingdings" panose="05000000000000000000" charset="0"/>
              <a:buChar char=""/>
            </a:pPr>
            <a:r>
              <a:rPr kumimoji="1" lang="zh-CN" altLang="en-US"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数据加热后</a:t>
            </a:r>
            <a:endParaRPr kumimoji="1" lang="zh-CN" altLang="en-US"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lvl="1" indent="0">
              <a:lnSpc>
                <a:spcPct val="150000"/>
              </a:lnSpc>
              <a:buClr>
                <a:srgbClr val="12C286"/>
              </a:buClr>
              <a:buFont typeface="Arial" panose="020B0604020202090204" pitchFamily="34" charset="0"/>
              <a:buNone/>
            </a:pPr>
            <a:r>
              <a:rPr kumimoji="1" lang="zh-CN" altLang="en-US"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r>
              <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69s -- &gt; 18s </a:t>
            </a:r>
            <a:r>
              <a:rPr kumimoji="1" lang="zh-CN" altLang="en-US"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r>
              <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3.8x</a:t>
            </a:r>
            <a:endParaRPr kumimoji="1" lang="en-US" altLang="zh-CN" sz="1600"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endParaRPr kumimoji="1" lang="en-US" altLang="zh-CN" sz="1600" b="1" dirty="0"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150000"/>
              </a:lnSpc>
              <a:buClr>
                <a:srgbClr val="12C286"/>
              </a:buClr>
              <a:buFont typeface="Arial" panose="020B0604020202090204" pitchFamily="34" charset="0"/>
              <a:buChar char="•"/>
            </a:pP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ToDos</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优化数据导入流程</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支持多分区，支持指定主键</a:t>
            </a:r>
            <a:endPar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zh-CN" altLang="en-US" sz="1600"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常用字段加热</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advTm="67943"/>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E67DA559-4BEC-CC47-8A0C-9350BF07E48A}" type="slidenum">
              <a:rPr kumimoji="1" lang="zh-CN" altLang="en-US" smtClean="0"/>
            </a:fld>
            <a:endParaRPr kumimoji="1" lang="zh-CN" altLang="en-US" dirty="0"/>
          </a:p>
        </p:txBody>
      </p:sp>
      <p:grpSp>
        <p:nvGrpSpPr>
          <p:cNvPr id="3" name="组 2"/>
          <p:cNvGrpSpPr/>
          <p:nvPr/>
        </p:nvGrpSpPr>
        <p:grpSpPr>
          <a:xfrm>
            <a:off x="5849706" y="6683374"/>
            <a:ext cx="461050" cy="21600"/>
            <a:chOff x="4343400" y="6683374"/>
            <a:chExt cx="461050" cy="21600"/>
          </a:xfrm>
        </p:grpSpPr>
        <p:sp>
          <p:nvSpPr>
            <p:cNvPr id="4" name="矩形 3"/>
            <p:cNvSpPr/>
            <p:nvPr/>
          </p:nvSpPr>
          <p:spPr>
            <a:xfrm>
              <a:off x="434340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矩形 4"/>
            <p:cNvSpPr/>
            <p:nvPr/>
          </p:nvSpPr>
          <p:spPr>
            <a:xfrm>
              <a:off x="4718050" y="6683374"/>
              <a:ext cx="86400" cy="216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38633" y="32667"/>
            <a:ext cx="1366807" cy="488145"/>
          </a:xfrm>
          <a:prstGeom prst="rect">
            <a:avLst/>
          </a:prstGeom>
        </p:spPr>
      </p:pic>
      <p:grpSp>
        <p:nvGrpSpPr>
          <p:cNvPr id="7" name="组 6"/>
          <p:cNvGrpSpPr/>
          <p:nvPr/>
        </p:nvGrpSpPr>
        <p:grpSpPr>
          <a:xfrm>
            <a:off x="1778000" y="463550"/>
            <a:ext cx="8727440" cy="862965"/>
            <a:chOff x="254000" y="463350"/>
            <a:chExt cx="8890000" cy="426447"/>
          </a:xfrm>
        </p:grpSpPr>
        <p:sp>
          <p:nvSpPr>
            <p:cNvPr id="8" name="圆角矩形 7"/>
            <p:cNvSpPr/>
            <p:nvPr/>
          </p:nvSpPr>
          <p:spPr>
            <a:xfrm>
              <a:off x="254000" y="463350"/>
              <a:ext cx="7699043" cy="426447"/>
            </a:xfrm>
            <a:prstGeom prst="roundRect">
              <a:avLst>
                <a:gd name="adj" fmla="val 50000"/>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404064" y="578198"/>
              <a:ext cx="7549126" cy="197063"/>
            </a:xfrm>
            <a:prstGeom prst="rect">
              <a:avLst/>
            </a:prstGeom>
            <a:noFill/>
          </p:spPr>
          <p:txBody>
            <a:bodyPr wrap="square" rtlCol="0">
              <a:spAutoFit/>
            </a:bodyPr>
            <a:lstStyle/>
            <a:p>
              <a:r>
                <a:rPr lang="zh-CN" altLang="en-US" sz="2000">
                  <a:sym typeface="+mn-ea"/>
                </a:rPr>
                <a:t>常用分析性能的命令分享</a:t>
              </a:r>
              <a:endParaRPr kumimoji="1" lang="zh-CN" altLang="en-US" sz="2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nvSpPr>
          <p:spPr>
            <a:xfrm>
              <a:off x="7614633" y="464173"/>
              <a:ext cx="1529367" cy="424800"/>
            </a:xfrm>
            <a:prstGeom prst="rect">
              <a:avLst/>
            </a:prstGeom>
            <a:solidFill>
              <a:srgbClr val="12C2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2" name="文本框 11"/>
          <p:cNvSpPr txBox="1"/>
          <p:nvPr/>
        </p:nvSpPr>
        <p:spPr>
          <a:xfrm>
            <a:off x="2089785" y="1432560"/>
            <a:ext cx="8013065" cy="5908040"/>
          </a:xfrm>
          <a:prstGeom prst="rect">
            <a:avLst/>
          </a:prstGeom>
          <a:noFill/>
        </p:spPr>
        <p:txBody>
          <a:bodyPr wrap="square" rtlCol="0">
            <a:spAutoFit/>
          </a:bodyPr>
          <a:lstStyle/>
          <a:p>
            <a:pPr marL="285750" indent="-285750">
              <a:lnSpc>
                <a:spcPct val="150000"/>
              </a:lnSpc>
              <a:buClr>
                <a:srgbClr val="12C286"/>
              </a:buClr>
              <a:buFont typeface="Arial" panose="020B0604020202090204" pitchFamily="34" charset="0"/>
              <a:buChar char="•"/>
            </a:pP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linux</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命令</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top</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：查看系统</a:t>
            </a: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cpu</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使用率，内存使用率等</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iotop</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：查看系统进程占用</a:t>
            </a: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情况</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iostat -dmx 1: </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查看磁盘</a:t>
            </a: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io</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使用情况，每秒更新</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Clr>
                <a:srgbClr val="12C286"/>
              </a:buClr>
              <a:buFont typeface="Arial" panose="020B0604020202090204" pitchFamily="34" charset="0"/>
              <a:buChar char="•"/>
            </a:pPr>
            <a:r>
              <a:rPr kumimoji="1" lang="en-US" altLang="zh-CN"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Clickhouse</a:t>
            </a:r>
            <a:r>
              <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rPr>
              <a:t>命令：</a:t>
            </a: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50000"/>
              </a:lnSpc>
              <a:buClr>
                <a:srgbClr val="12C286"/>
              </a:buClr>
              <a:buFont typeface="Arial" panose="020B0604020202090204" pitchFamily="34" charset="0"/>
              <a:buChar char="•"/>
            </a:pPr>
            <a:r>
              <a:rPr lang="zh-CN" altLang="en-US">
                <a:sym typeface="+mn-ea"/>
              </a:rPr>
              <a:t>set send_logs_level = 'trace'：查看</a:t>
            </a:r>
            <a:r>
              <a:rPr lang="en-US" altLang="zh-CN">
                <a:sym typeface="+mn-ea"/>
              </a:rPr>
              <a:t>sql</a:t>
            </a:r>
            <a:r>
              <a:rPr lang="zh-CN" altLang="en-US">
                <a:sym typeface="+mn-ea"/>
              </a:rPr>
              <a:t>执行步骤详情</a:t>
            </a:r>
            <a:endParaRPr lang="zh-CN" altLang="en-US">
              <a:sym typeface="+mn-ea"/>
            </a:endParaRPr>
          </a:p>
          <a:p>
            <a:pPr marL="742950" lvl="1" indent="-285750">
              <a:lnSpc>
                <a:spcPct val="150000"/>
              </a:lnSpc>
              <a:buClr>
                <a:srgbClr val="12C286"/>
              </a:buClr>
              <a:buFont typeface="Arial" panose="020B0604020202090204" pitchFamily="34" charset="0"/>
              <a:buChar char="•"/>
            </a:pPr>
            <a:r>
              <a:rPr lang="zh-CN" altLang="en-US"/>
              <a:t>根据</a:t>
            </a:r>
            <a:r>
              <a:rPr lang="en-US" altLang="zh-CN"/>
              <a:t>query_id</a:t>
            </a:r>
            <a:r>
              <a:rPr lang="zh-CN" altLang="en-US"/>
              <a:t>查看内存使用情况，</a:t>
            </a:r>
            <a:r>
              <a:rPr lang="en-US" altLang="zh-CN"/>
              <a:t>io</a:t>
            </a:r>
            <a:r>
              <a:rPr lang="zh-CN" altLang="en-US"/>
              <a:t>情况等详细信息：</a:t>
            </a:r>
            <a:endParaRPr lang="zh-CN" altLang="en-US"/>
          </a:p>
          <a:p>
            <a:pPr marL="0" indent="0">
              <a:buNone/>
            </a:pPr>
            <a:r>
              <a:rPr lang="zh-CN" altLang="en-US">
                <a:sym typeface="+mn-ea"/>
              </a:rPr>
              <a:t>system flush logs;</a:t>
            </a:r>
            <a:endParaRPr lang="zh-CN" altLang="en-US"/>
          </a:p>
          <a:p>
            <a:pPr marL="0" indent="0">
              <a:buNone/>
            </a:pPr>
            <a:r>
              <a:rPr lang="zh-CN" altLang="en-US">
                <a:sym typeface="+mn-ea"/>
              </a:rPr>
              <a:t>select ProfileEvents.Names as name, match(name, 'Bytes|Chars') ? formatReadableSize(ProfileEvents.Values) : toString(ProfileEvents.Values) as value from system.query_log array join ProfileEvents where event_date = today() and type = 2 and query_id = '05ff4e7d-2b8c-4c41-b03d-094f9d8b02f2';</a:t>
            </a:r>
            <a:endParaRPr lang="zh-CN" altLang="en-US"/>
          </a:p>
          <a:p>
            <a:pPr marL="742950" lvl="1" indent="-285750">
              <a:lnSpc>
                <a:spcPct val="150000"/>
              </a:lnSpc>
              <a:buClr>
                <a:srgbClr val="12C286"/>
              </a:buClr>
              <a:buFont typeface="Arial" panose="020B0604020202090204" pitchFamily="34" charset="0"/>
              <a:buChar char="•"/>
            </a:pPr>
            <a:endParaRPr lang="zh-CN" altLang="en-US"/>
          </a:p>
          <a:p>
            <a:pPr marL="742950" lvl="1" indent="-285750">
              <a:lnSpc>
                <a:spcPct val="150000"/>
              </a:lnSpc>
              <a:buClr>
                <a:srgbClr val="12C286"/>
              </a:buClr>
              <a:buFont typeface="Arial" panose="020B0604020202090204" pitchFamily="34" charset="0"/>
              <a:buChar char="•"/>
            </a:pPr>
            <a:endParaRPr kumimoji="1" lang="zh-CN" altLang="en-US" b="1" dirty="0" smtClean="0">
              <a:solidFill>
                <a:srgbClr val="55637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advTm="69383"/>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977794" y="2767502"/>
            <a:ext cx="6236412" cy="1054258"/>
          </a:xfrm>
        </p:spPr>
        <p:txBody>
          <a:bodyPr/>
          <a:lstStyle/>
          <a:p>
            <a:pPr>
              <a:lnSpc>
                <a:spcPct val="150000"/>
              </a:lnSpc>
            </a:pPr>
            <a:r>
              <a:rPr kumimoji="1" lang="zh-CN" altLang="en-US" sz="2400" dirty="0">
                <a:sym typeface="+mn-ea"/>
              </a:rPr>
              <a:t>报表系统的现状</a:t>
            </a:r>
            <a:endParaRPr kumimoji="1" lang="zh-CN" altLang="en-US" sz="2400" dirty="0"/>
          </a:p>
        </p:txBody>
      </p:sp>
      <p:sp>
        <p:nvSpPr>
          <p:cNvPr id="6" name="文本占位符 5"/>
          <p:cNvSpPr>
            <a:spLocks noGrp="1"/>
          </p:cNvSpPr>
          <p:nvPr>
            <p:ph type="body" sz="quarter" idx="13"/>
          </p:nvPr>
        </p:nvSpPr>
        <p:spPr>
          <a:xfrm>
            <a:off x="5162367" y="2278584"/>
            <a:ext cx="676650" cy="651647"/>
          </a:xfrm>
        </p:spPr>
        <p:txBody>
          <a:bodyPr/>
          <a:lstStyle/>
          <a:p>
            <a:r>
              <a:rPr lang="en-US" altLang="zh-CN" dirty="0"/>
              <a:t>01</a:t>
            </a:r>
            <a:endParaRPr lang="en-US" altLang="zh-CN" dirty="0"/>
          </a:p>
        </p:txBody>
      </p:sp>
    </p:spTree>
  </p:cSld>
  <p:clrMapOvr>
    <a:masterClrMapping/>
  </p:clrMapOvr>
  <p:transition advTm="8801"/>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86113"/>
            <a:ext cx="10515600" cy="485354"/>
          </a:xfrm>
        </p:spPr>
        <p:txBody>
          <a:bodyPr>
            <a:noAutofit/>
          </a:bodyPr>
          <a:p>
            <a:r>
              <a:rPr lang="en-US" altLang="zh-CN" sz="4800"/>
              <a:t>Thanks</a:t>
            </a:r>
            <a:r>
              <a:rPr lang="zh-CN" altLang="en-US" sz="4800"/>
              <a:t>！</a:t>
            </a:r>
            <a:endParaRPr lang="zh-CN" altLang="en-US" sz="4800"/>
          </a:p>
        </p:txBody>
      </p:sp>
    </p:spTree>
  </p:cSld>
  <p:clrMapOvr>
    <a:masterClrMapping/>
  </p:clrMapOvr>
  <p:transition advTm="870"/>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目录</a:t>
            </a:r>
            <a:endParaRPr kumimoji="1" lang="zh-CN" altLang="en-US" dirty="0"/>
          </a:p>
        </p:txBody>
      </p:sp>
      <p:sp>
        <p:nvSpPr>
          <p:cNvPr id="3" name="内容占位符 2"/>
          <p:cNvSpPr>
            <a:spLocks noGrp="1"/>
          </p:cNvSpPr>
          <p:nvPr>
            <p:ph sz="quarter" idx="10"/>
          </p:nvPr>
        </p:nvSpPr>
        <p:spPr/>
        <p:txBody>
          <a:bodyPr>
            <a:normAutofit/>
          </a:bodyPr>
          <a:lstStyle/>
          <a:p>
            <a:pPr>
              <a:lnSpc>
                <a:spcPct val="150000"/>
              </a:lnSpc>
            </a:pPr>
            <a:r>
              <a:rPr kumimoji="1" lang="zh-CN" altLang="en-US" dirty="0"/>
              <a:t>众安数据分析平台的功能与架构</a:t>
            </a:r>
            <a:endParaRPr kumimoji="1" lang="en-US" altLang="zh-CN" dirty="0"/>
          </a:p>
          <a:p>
            <a:pPr lvl="1">
              <a:lnSpc>
                <a:spcPct val="150000"/>
              </a:lnSpc>
            </a:pPr>
            <a:r>
              <a:rPr kumimoji="1" lang="zh-CN" altLang="en-US" sz="1600" dirty="0"/>
              <a:t>数据加工的链路与数据价值发现</a:t>
            </a:r>
            <a:endParaRPr kumimoji="1" lang="en-US" altLang="zh-CN" sz="1600" dirty="0"/>
          </a:p>
          <a:p>
            <a:pPr lvl="1">
              <a:lnSpc>
                <a:spcPct val="150000"/>
              </a:lnSpc>
            </a:pPr>
            <a:r>
              <a:rPr kumimoji="1" lang="zh-CN" altLang="en-US" sz="1600" dirty="0"/>
              <a:t>数据中台思维</a:t>
            </a:r>
            <a:endParaRPr kumimoji="1" lang="en-US" altLang="zh-CN" sz="1600" dirty="0"/>
          </a:p>
          <a:p>
            <a:pPr lvl="1">
              <a:lnSpc>
                <a:spcPct val="150000"/>
              </a:lnSpc>
            </a:pPr>
            <a:r>
              <a:rPr kumimoji="1" lang="zh-CN" altLang="en-US" sz="1600" dirty="0"/>
              <a:t>众安分析平台的总体架构与选型逻辑</a:t>
            </a:r>
            <a:endParaRPr kumimoji="1" lang="en-US" altLang="zh-CN" sz="1600" dirty="0"/>
          </a:p>
          <a:p>
            <a:pPr>
              <a:lnSpc>
                <a:spcPct val="150000"/>
              </a:lnSpc>
            </a:pPr>
            <a:r>
              <a:rPr kumimoji="1" lang="zh-CN" altLang="en-US" dirty="0"/>
              <a:t>众安集智平台与clickhouse</a:t>
            </a:r>
            <a:endParaRPr kumimoji="1" lang="zh-CN" altLang="en-US" sz="1600" dirty="0"/>
          </a:p>
          <a:p>
            <a:pPr lvl="1">
              <a:lnSpc>
                <a:spcPct val="150000"/>
              </a:lnSpc>
            </a:pPr>
            <a:r>
              <a:rPr kumimoji="1" lang="zh-CN" altLang="en-US" sz="1600" dirty="0">
                <a:sym typeface="+mn-ea"/>
              </a:rPr>
              <a:t>众安集智平台（多种分析性数仓的选型、实时数据的处理、数据人员效率的提升）</a:t>
            </a:r>
            <a:endParaRPr kumimoji="1" lang="zh-CN" altLang="en-US" sz="1600" dirty="0">
              <a:sym typeface="+mn-ea"/>
            </a:endParaRPr>
          </a:p>
          <a:p>
            <a:pPr lvl="1">
              <a:lnSpc>
                <a:spcPct val="150000"/>
              </a:lnSpc>
            </a:pPr>
            <a:r>
              <a:rPr kumimoji="1" lang="zh-CN" altLang="en-US" sz="1600" dirty="0">
                <a:sym typeface="+mn-ea"/>
              </a:rPr>
              <a:t>技术选型</a:t>
            </a:r>
            <a:endParaRPr kumimoji="1" lang="zh-CN" altLang="en-US" sz="1600" dirty="0"/>
          </a:p>
          <a:p>
            <a:pPr lvl="1">
              <a:lnSpc>
                <a:spcPct val="150000"/>
              </a:lnSpc>
            </a:pPr>
            <a:r>
              <a:rPr kumimoji="1" lang="zh-CN" altLang="en-US" sz="1600" dirty="0"/>
              <a:t>使用情况</a:t>
            </a:r>
            <a:endParaRPr kumimoji="1" lang="en-US" altLang="zh-CN" sz="1500" dirty="0"/>
          </a:p>
          <a:p>
            <a:pPr>
              <a:lnSpc>
                <a:spcPct val="150000"/>
              </a:lnSpc>
            </a:pPr>
            <a:r>
              <a:rPr kumimoji="1" dirty="0"/>
              <a:t>百亿保险数据</a:t>
            </a:r>
            <a:r>
              <a:rPr kumimoji="1" lang="zh-CN" dirty="0"/>
              <a:t>实时</a:t>
            </a:r>
            <a:r>
              <a:rPr kumimoji="1" dirty="0"/>
              <a:t>分析的探索</a:t>
            </a:r>
            <a:endParaRPr kumimoji="1" dirty="0"/>
          </a:p>
          <a:p>
            <a:pPr lvl="1">
              <a:lnSpc>
                <a:spcPct val="150000"/>
              </a:lnSpc>
            </a:pPr>
            <a:endParaRPr kumimoji="1" lang="zh-CN" altLang="en-US" dirty="0"/>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48360" y="727075"/>
            <a:ext cx="10636885" cy="1099185"/>
          </a:xfrm>
        </p:spPr>
        <p:txBody>
          <a:bodyPr/>
          <a:lstStyle/>
          <a:p>
            <a:r>
              <a:rPr kumimoji="1" lang="zh-CN" altLang="en-US" sz="2800" dirty="0"/>
              <a:t>数据分析的最直观表现形式：报表</a:t>
            </a:r>
            <a:endParaRPr kumimoji="1" lang="zh-CN" altLang="en-US" sz="2800" dirty="0"/>
          </a:p>
        </p:txBody>
      </p:sp>
      <p:sp>
        <p:nvSpPr>
          <p:cNvPr id="3" name="副标题 2"/>
          <p:cNvSpPr>
            <a:spLocks noGrp="1"/>
          </p:cNvSpPr>
          <p:nvPr>
            <p:ph type="subTitle" idx="1"/>
          </p:nvPr>
        </p:nvSpPr>
        <p:spPr>
          <a:xfrm>
            <a:off x="2241550" y="1452245"/>
            <a:ext cx="7315200" cy="4502150"/>
          </a:xfrm>
        </p:spPr>
        <p:txBody>
          <a:bodyPr>
            <a:normAutofit lnSpcReduction="10000"/>
          </a:bodyPr>
          <a:p>
            <a:pPr marL="0" indent="0">
              <a:buFont typeface="Arial" panose="020B0604020202090204" pitchFamily="34" charset="0"/>
              <a:buNone/>
            </a:pPr>
            <a:endParaRPr lang="zh-CN" altLang="en-US"/>
          </a:p>
          <a:p>
            <a:pPr marL="342900" indent="-342900"/>
            <a:endParaRPr lang="zh-CN" altLang="en-US"/>
          </a:p>
          <a:p>
            <a:endParaRPr lang="zh-CN" altLang="en-US"/>
          </a:p>
        </p:txBody>
      </p:sp>
      <p:sp>
        <p:nvSpPr>
          <p:cNvPr id="4" name="内容占位符 3"/>
          <p:cNvSpPr>
            <a:spLocks noGrp="1"/>
          </p:cNvSpPr>
          <p:nvPr>
            <p:ph sz="quarter" idx="10"/>
          </p:nvPr>
        </p:nvSpPr>
        <p:spPr>
          <a:xfrm>
            <a:off x="838200" y="1825625"/>
            <a:ext cx="10718165" cy="3843655"/>
          </a:xfrm>
        </p:spPr>
        <p:txBody>
          <a:bodyPr>
            <a:normAutofit/>
          </a:bodyPr>
          <a:p>
            <a:pPr>
              <a:lnSpc>
                <a:spcPct val="150000"/>
              </a:lnSpc>
            </a:pPr>
            <a:r>
              <a:rPr kumimoji="1" lang="zh-CN" altLang="en-US" dirty="0"/>
              <a:t>报表</a:t>
            </a:r>
            <a:r>
              <a:rPr kumimoji="1" lang="en-US" altLang="zh-CN" dirty="0">
                <a:sym typeface="+mn-ea"/>
              </a:rPr>
              <a:t>≠</a:t>
            </a:r>
            <a:r>
              <a:rPr kumimoji="1" lang="zh-CN" altLang="en-US" dirty="0"/>
              <a:t>数据驱动</a:t>
            </a:r>
            <a:endParaRPr kumimoji="1" lang="zh-CN" altLang="en-US" dirty="0"/>
          </a:p>
          <a:p>
            <a:pPr>
              <a:lnSpc>
                <a:spcPct val="150000"/>
              </a:lnSpc>
            </a:pPr>
            <a:r>
              <a:rPr kumimoji="1" lang="zh-CN" altLang="en-US" dirty="0">
                <a:sym typeface="+mn-ea"/>
              </a:rPr>
              <a:t>每天被访问超过</a:t>
            </a:r>
            <a:r>
              <a:rPr kumimoji="1" lang="en-US" altLang="zh-CN" dirty="0">
                <a:sym typeface="+mn-ea"/>
              </a:rPr>
              <a:t>10</a:t>
            </a:r>
            <a:r>
              <a:rPr kumimoji="1" lang="zh-CN" altLang="en-US" dirty="0">
                <a:sym typeface="+mn-ea"/>
              </a:rPr>
              <a:t>次的报表寥寥无几</a:t>
            </a:r>
            <a:endParaRPr kumimoji="1" lang="zh-CN" altLang="en-US" dirty="0"/>
          </a:p>
          <a:p>
            <a:pPr>
              <a:lnSpc>
                <a:spcPct val="150000"/>
              </a:lnSpc>
            </a:pPr>
            <a:r>
              <a:rPr kumimoji="1" lang="zh-CN" altLang="en-US" dirty="0"/>
              <a:t>传统报表访问往往是静态的、高聚合、低频、表单式的</a:t>
            </a:r>
            <a:endParaRPr kumimoji="1" lang="zh-CN" altLang="en-US" dirty="0"/>
          </a:p>
          <a:p>
            <a:pPr>
              <a:lnSpc>
                <a:spcPct val="150000"/>
              </a:lnSpc>
            </a:pPr>
            <a:endParaRPr kumimoji="1" lang="zh-CN" altLang="en-US" dirty="0"/>
          </a:p>
        </p:txBody>
      </p:sp>
    </p:spTree>
  </p:cSld>
  <p:clrMapOvr>
    <a:masterClrMapping/>
  </p:clrMapOvr>
  <p:transition advTm="89104"/>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DEMO1">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214755" y="1417320"/>
            <a:ext cx="9762490" cy="4756785"/>
          </a:xfrm>
          <a:prstGeom prst="rect">
            <a:avLst/>
          </a:prstGeom>
        </p:spPr>
      </p:pic>
      <p:sp>
        <p:nvSpPr>
          <p:cNvPr id="4" name="标题 1"/>
          <p:cNvSpPr>
            <a:spLocks noGrp="1"/>
          </p:cNvSpPr>
          <p:nvPr/>
        </p:nvSpPr>
        <p:spPr>
          <a:xfrm>
            <a:off x="838200" y="726758"/>
            <a:ext cx="10515600" cy="485354"/>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2400" b="1" kern="1200">
                <a:solidFill>
                  <a:srgbClr val="535353"/>
                </a:solidFill>
                <a:latin typeface="微软雅黑" panose="020B0503020204020204" pitchFamily="34" charset="-122"/>
                <a:ea typeface="微软雅黑" panose="020B0503020204020204" pitchFamily="34" charset="-122"/>
                <a:cs typeface="+mj-cs"/>
              </a:defRPr>
            </a:lvl1pPr>
          </a:lstStyle>
          <a:p>
            <a:r>
              <a:rPr kumimoji="1" lang="zh-CN" altLang="en-US" dirty="0"/>
              <a:t>集智平台可视化交互分析</a:t>
            </a:r>
            <a:endParaRPr kumimoji="1" lang="zh-CN" altLang="en-US" dirty="0"/>
          </a:p>
        </p:txBody>
      </p:sp>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427144"/>
            <a:ext cx="10515600" cy="485354"/>
          </a:xfrm>
        </p:spPr>
        <p:txBody>
          <a:bodyPr/>
          <a:lstStyle/>
          <a:p>
            <a:r>
              <a:rPr kumimoji="1" lang="zh-CN" altLang="en-US" dirty="0"/>
              <a:t>数据加工的链路与数据价值发现</a:t>
            </a:r>
            <a:endParaRPr lang="zh-CN" altLang="en-US" dirty="0">
              <a:latin typeface="Microsoft YaHei" panose="020B0503020204020204" pitchFamily="34" charset="-122"/>
              <a:ea typeface="Microsoft YaHei" panose="020B0503020204020204" pitchFamily="34" charset="-122"/>
            </a:endParaRPr>
          </a:p>
        </p:txBody>
      </p:sp>
      <p:sp>
        <p:nvSpPr>
          <p:cNvPr id="5" name="Line 3"/>
          <p:cNvSpPr>
            <a:spLocks noChangeShapeType="1"/>
          </p:cNvSpPr>
          <p:nvPr/>
        </p:nvSpPr>
        <p:spPr bwMode="auto">
          <a:xfrm flipH="1">
            <a:off x="1646440" y="5837340"/>
            <a:ext cx="8886460" cy="0"/>
          </a:xfrm>
          <a:prstGeom prst="line">
            <a:avLst/>
          </a:prstGeom>
          <a:noFill/>
          <a:ln w="3175">
            <a:solidFill>
              <a:schemeClr val="tx1"/>
            </a:solidFill>
            <a:round/>
            <a:headEnd type="triangle" w="lg" len="lg"/>
            <a:tailEnd type="none" w="lg" len="lg"/>
          </a:ln>
        </p:spPr>
        <p:txBody>
          <a:bodyPr lIns="89974" tIns="46787" rIns="89974" bIns="46787"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6" name="Line 3"/>
          <p:cNvSpPr>
            <a:spLocks noChangeShapeType="1"/>
          </p:cNvSpPr>
          <p:nvPr/>
        </p:nvSpPr>
        <p:spPr bwMode="auto">
          <a:xfrm>
            <a:off x="1665065" y="1359215"/>
            <a:ext cx="0" cy="4477623"/>
          </a:xfrm>
          <a:prstGeom prst="line">
            <a:avLst/>
          </a:prstGeom>
          <a:noFill/>
          <a:ln w="3175">
            <a:solidFill>
              <a:schemeClr val="tx1"/>
            </a:solidFill>
            <a:round/>
            <a:headEnd type="triangle" w="lg" len="lg"/>
            <a:tailEnd type="none" w="lg" len="lg"/>
          </a:ln>
        </p:spPr>
        <p:txBody>
          <a:bodyPr lIns="89974" tIns="46787" rIns="89974" bIns="46787"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7" name="TextBox 193"/>
          <p:cNvSpPr txBox="1">
            <a:spLocks noChangeArrowheads="1"/>
          </p:cNvSpPr>
          <p:nvPr>
            <p:custDataLst>
              <p:tags r:id="rId1"/>
            </p:custDataLst>
          </p:nvPr>
        </p:nvSpPr>
        <p:spPr bwMode="auto">
          <a:xfrm rot="16200000">
            <a:off x="-246304" y="2660093"/>
            <a:ext cx="3192671" cy="298646"/>
          </a:xfrm>
          <a:prstGeom prst="rect">
            <a:avLst/>
          </a:prstGeom>
          <a:noFill/>
          <a:ln w="9525">
            <a:noFill/>
            <a:miter lim="800000"/>
          </a:ln>
        </p:spPr>
        <p:txBody>
          <a:bodyPr lIns="0" tIns="0" rIns="0" bIns="0" anchor="ctr" anchorCtr="0"/>
          <a:lstStyle>
            <a:defPPr>
              <a:defRPr lang="de-DE"/>
            </a:defPPr>
            <a:lvl1pPr algn="r" defTabSz="356870">
              <a:defRPr sz="1600" b="1">
                <a:solidFill>
                  <a:schemeClr val="bg1"/>
                </a:solidFill>
                <a:latin typeface="+mj-lt"/>
              </a:defRPr>
            </a:lvl1pPr>
          </a:lstStyle>
          <a:p>
            <a:pPr marL="0" marR="0" lvl="0" indent="0" algn="r" defTabSz="35687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竞争优势</a:t>
            </a:r>
            <a:endParaRPr kumimoji="0" 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8" name="TextBox 192"/>
          <p:cNvSpPr txBox="1">
            <a:spLocks noChangeArrowheads="1"/>
          </p:cNvSpPr>
          <p:nvPr>
            <p:custDataLst>
              <p:tags r:id="rId2"/>
            </p:custDataLst>
          </p:nvPr>
        </p:nvSpPr>
        <p:spPr bwMode="auto">
          <a:xfrm>
            <a:off x="7187740" y="5419418"/>
            <a:ext cx="4240179" cy="270848"/>
          </a:xfrm>
          <a:prstGeom prst="rect">
            <a:avLst/>
          </a:prstGeom>
          <a:noFill/>
          <a:ln w="9525">
            <a:noFill/>
            <a:miter lim="800000"/>
          </a:ln>
        </p:spPr>
        <p:txBody>
          <a:bodyPr lIns="0" tIns="0" rIns="0" bIns="0" anchor="ctr" anchorCtr="0"/>
          <a:lstStyle/>
          <a:p>
            <a:pPr marL="0" marR="0" lvl="0" indent="0" algn="r" defTabSz="424815"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分析成熟度</a:t>
            </a:r>
            <a:endParaRPr kumimoji="0" lang="en-US" sz="16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cxnSp>
        <p:nvCxnSpPr>
          <p:cNvPr id="11" name="Straight Connector 253"/>
          <p:cNvCxnSpPr/>
          <p:nvPr/>
        </p:nvCxnSpPr>
        <p:spPr>
          <a:xfrm flipV="1">
            <a:off x="6301579" y="1172001"/>
            <a:ext cx="0" cy="4664837"/>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 name="Rectangle 204"/>
          <p:cNvSpPr/>
          <p:nvPr>
            <p:custDataLst>
              <p:tags r:id="rId3"/>
            </p:custDataLst>
          </p:nvPr>
        </p:nvSpPr>
        <p:spPr bwMode="auto">
          <a:xfrm>
            <a:off x="1949468" y="977049"/>
            <a:ext cx="3468020" cy="448780"/>
          </a:xfrm>
          <a:prstGeom prst="rect">
            <a:avLst/>
          </a:prstGeom>
          <a:ln>
            <a:noFill/>
          </a:ln>
          <a:effectLst/>
          <a:scene3d>
            <a:camera prst="orthographicFront">
              <a:rot lat="0" lon="0" rev="0"/>
            </a:camera>
            <a:lightRig rig="glow" dir="t">
              <a:rot lat="0" lon="0" rev="4800000"/>
            </a:lightRig>
          </a:scene3d>
          <a:sp3d prstMaterial="matte">
            <a:bevelT w="127000" h="63500"/>
          </a:sp3d>
        </p:spPr>
        <p:txBody>
          <a:bodyPr wrap="none" anchor="b" anchorCtr="0">
            <a:noAutofit/>
          </a:bodyPr>
          <a:lstStyle/>
          <a:p>
            <a:pPr marL="0" marR="0" lvl="0" indent="0" algn="ctr" defTabSz="35687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洞察与应对</a:t>
            </a:r>
            <a:endParaRPr kumimoji="0" 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3" name="Rectangle 205"/>
          <p:cNvSpPr/>
          <p:nvPr>
            <p:custDataLst>
              <p:tags r:id="rId4"/>
            </p:custDataLst>
          </p:nvPr>
        </p:nvSpPr>
        <p:spPr bwMode="auto">
          <a:xfrm>
            <a:off x="7105350" y="934381"/>
            <a:ext cx="2739727" cy="448780"/>
          </a:xfrm>
          <a:prstGeom prst="rect">
            <a:avLst/>
          </a:prstGeom>
          <a:ln>
            <a:noFill/>
          </a:ln>
          <a:effectLst/>
          <a:scene3d>
            <a:camera prst="orthographicFront">
              <a:rot lat="0" lon="0" rev="0"/>
            </a:camera>
            <a:lightRig rig="glow" dir="t">
              <a:rot lat="0" lon="0" rev="4800000"/>
            </a:lightRig>
          </a:scene3d>
          <a:sp3d prstMaterial="matte">
            <a:bevelT w="127000" h="63500"/>
          </a:sp3d>
        </p:spPr>
        <p:txBody>
          <a:bodyPr wrap="none" anchor="b" anchorCtr="0">
            <a:noAutofit/>
          </a:bodyPr>
          <a:lstStyle/>
          <a:p>
            <a:pPr marL="0" marR="0" lvl="0" indent="0" algn="ctr" defTabSz="35687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预测与行动</a:t>
            </a:r>
            <a:endParaRPr kumimoji="0" lang="en-US" sz="1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4" name="Text Box 5"/>
          <p:cNvSpPr txBox="1">
            <a:spLocks noChangeArrowheads="1"/>
          </p:cNvSpPr>
          <p:nvPr>
            <p:custDataLst>
              <p:tags r:id="rId5"/>
            </p:custDataLst>
          </p:nvPr>
        </p:nvSpPr>
        <p:spPr bwMode="auto">
          <a:xfrm>
            <a:off x="1485704" y="4737350"/>
            <a:ext cx="913964" cy="212366"/>
          </a:xfrm>
          <a:prstGeom prst="rect">
            <a:avLst/>
          </a:prstGeom>
          <a:noFill/>
          <a:ln w="9525">
            <a:noFill/>
            <a:miter lim="800000"/>
          </a:ln>
        </p:spPr>
        <p:txBody>
          <a:bodyPr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源数据</a:t>
            </a:r>
            <a:endParaRPr kumimoji="0" lang="en-US" sz="12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5" name="Text Box 6"/>
          <p:cNvSpPr txBox="1">
            <a:spLocks noChangeArrowheads="1"/>
          </p:cNvSpPr>
          <p:nvPr>
            <p:custDataLst>
              <p:tags r:id="rId6"/>
            </p:custDataLst>
          </p:nvPr>
        </p:nvSpPr>
        <p:spPr bwMode="auto">
          <a:xfrm>
            <a:off x="2243783" y="4592454"/>
            <a:ext cx="1141306" cy="212366"/>
          </a:xfrm>
          <a:prstGeom prst="rect">
            <a:avLst/>
          </a:prstGeom>
          <a:noFill/>
          <a:ln w="9525">
            <a:noFill/>
            <a:miter lim="800000"/>
          </a:ln>
        </p:spPr>
        <p:txBody>
          <a:bodyPr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数据清洗</a:t>
            </a:r>
            <a:endParaRPr kumimoji="0" lang="en-US" sz="12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6" name="Text Box 7"/>
          <p:cNvSpPr txBox="1">
            <a:spLocks noChangeArrowheads="1"/>
          </p:cNvSpPr>
          <p:nvPr>
            <p:custDataLst>
              <p:tags r:id="rId7"/>
            </p:custDataLst>
          </p:nvPr>
        </p:nvSpPr>
        <p:spPr bwMode="auto">
          <a:xfrm>
            <a:off x="3302574" y="4226467"/>
            <a:ext cx="845072" cy="243143"/>
          </a:xfrm>
          <a:prstGeom prst="rect">
            <a:avLst/>
          </a:prstGeom>
          <a:noFill/>
          <a:ln w="9525">
            <a:noFill/>
            <a:miter lim="800000"/>
          </a:ln>
        </p:spPr>
        <p:txBody>
          <a:bodyPr wrap="square"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标准报表</a:t>
            </a:r>
            <a:endPar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7" name="Text Box 8"/>
          <p:cNvSpPr txBox="1">
            <a:spLocks noChangeArrowheads="1"/>
          </p:cNvSpPr>
          <p:nvPr>
            <p:custDataLst>
              <p:tags r:id="rId8"/>
            </p:custDataLst>
          </p:nvPr>
        </p:nvSpPr>
        <p:spPr bwMode="auto">
          <a:xfrm>
            <a:off x="4597229" y="3917272"/>
            <a:ext cx="896974" cy="243143"/>
          </a:xfrm>
          <a:prstGeom prst="rect">
            <a:avLst/>
          </a:prstGeom>
          <a:noFill/>
          <a:ln w="9525">
            <a:noFill/>
            <a:miter lim="800000"/>
          </a:ln>
        </p:spPr>
        <p:txBody>
          <a:bodyPr wrap="square"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OLAP</a:t>
            </a: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系统</a:t>
            </a:r>
            <a:endPar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8" name="Text Box 9"/>
          <p:cNvSpPr txBox="1">
            <a:spLocks noChangeArrowheads="1"/>
          </p:cNvSpPr>
          <p:nvPr>
            <p:custDataLst>
              <p:tags r:id="rId9"/>
            </p:custDataLst>
          </p:nvPr>
        </p:nvSpPr>
        <p:spPr bwMode="auto">
          <a:xfrm>
            <a:off x="5613175" y="3285912"/>
            <a:ext cx="1167393" cy="243143"/>
          </a:xfrm>
          <a:prstGeom prst="rect">
            <a:avLst/>
          </a:prstGeom>
          <a:noFill/>
          <a:ln w="9525">
            <a:noFill/>
            <a:miter lim="800000"/>
          </a:ln>
        </p:spPr>
        <p:txBody>
          <a:bodyPr wrap="square"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商务智能（</a:t>
            </a:r>
            <a:r>
              <a:rPr kumimoji="0" lang="en-US" altLang="zh-CN"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BI</a:t>
            </a: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a:t>
            </a:r>
            <a:endPar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19" name="Text Box 10"/>
          <p:cNvSpPr txBox="1">
            <a:spLocks noChangeArrowheads="1"/>
          </p:cNvSpPr>
          <p:nvPr>
            <p:custDataLst>
              <p:tags r:id="rId10"/>
            </p:custDataLst>
          </p:nvPr>
        </p:nvSpPr>
        <p:spPr bwMode="auto">
          <a:xfrm>
            <a:off x="6402052" y="2471533"/>
            <a:ext cx="1182227" cy="243143"/>
          </a:xfrm>
          <a:prstGeom prst="rect">
            <a:avLst/>
          </a:prstGeom>
          <a:noFill/>
          <a:ln w="9525">
            <a:noFill/>
            <a:miter lim="800000"/>
          </a:ln>
        </p:spPr>
        <p:txBody>
          <a:bodyPr wrap="square" lIns="0" tIns="0" rIns="0" bIns="27432" anchor="b"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机器学习建模</a:t>
            </a:r>
            <a:endPar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20" name="Text Box 11"/>
          <p:cNvSpPr txBox="1">
            <a:spLocks noChangeArrowheads="1"/>
          </p:cNvSpPr>
          <p:nvPr>
            <p:custDataLst>
              <p:tags r:id="rId11"/>
            </p:custDataLst>
          </p:nvPr>
        </p:nvSpPr>
        <p:spPr bwMode="auto">
          <a:xfrm>
            <a:off x="7232542" y="1654729"/>
            <a:ext cx="1755696" cy="307777"/>
          </a:xfrm>
          <a:prstGeom prst="rect">
            <a:avLst/>
          </a:prstGeom>
          <a:noFill/>
          <a:ln w="9525">
            <a:noFill/>
            <a:miter lim="800000"/>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人工智能优化</a:t>
            </a:r>
            <a:endParaRPr kumimoji="0" lang="en-US" sz="14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21" name="Line 22"/>
          <p:cNvSpPr>
            <a:spLocks noChangeShapeType="1"/>
          </p:cNvSpPr>
          <p:nvPr>
            <p:custDataLst>
              <p:tags r:id="rId12"/>
            </p:custDataLst>
          </p:nvPr>
        </p:nvSpPr>
        <p:spPr bwMode="auto">
          <a:xfrm flipV="1">
            <a:off x="1932043" y="5408354"/>
            <a:ext cx="4498331" cy="0"/>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2" name="Line 23"/>
          <p:cNvSpPr>
            <a:spLocks noChangeShapeType="1"/>
          </p:cNvSpPr>
          <p:nvPr>
            <p:custDataLst>
              <p:tags r:id="rId13"/>
            </p:custDataLst>
          </p:nvPr>
        </p:nvSpPr>
        <p:spPr bwMode="auto">
          <a:xfrm flipH="1" flipV="1">
            <a:off x="4990297" y="5027115"/>
            <a:ext cx="0" cy="370367"/>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3" name="Line 24"/>
          <p:cNvSpPr>
            <a:spLocks noChangeShapeType="1"/>
          </p:cNvSpPr>
          <p:nvPr>
            <p:custDataLst>
              <p:tags r:id="rId14"/>
            </p:custDataLst>
          </p:nvPr>
        </p:nvSpPr>
        <p:spPr bwMode="auto">
          <a:xfrm flipH="1" flipV="1">
            <a:off x="3754799" y="5136682"/>
            <a:ext cx="0" cy="264124"/>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4" name="Line 25"/>
          <p:cNvSpPr>
            <a:spLocks noChangeShapeType="1"/>
          </p:cNvSpPr>
          <p:nvPr>
            <p:custDataLst>
              <p:tags r:id="rId15"/>
            </p:custDataLst>
          </p:nvPr>
        </p:nvSpPr>
        <p:spPr bwMode="auto">
          <a:xfrm flipH="1" flipV="1">
            <a:off x="2807840" y="5283677"/>
            <a:ext cx="0" cy="117131"/>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5" name="Text Box 26"/>
          <p:cNvSpPr txBox="1">
            <a:spLocks noChangeArrowheads="1"/>
          </p:cNvSpPr>
          <p:nvPr>
            <p:custDataLst>
              <p:tags r:id="rId16"/>
            </p:custDataLst>
          </p:nvPr>
        </p:nvSpPr>
        <p:spPr bwMode="auto">
          <a:xfrm>
            <a:off x="4870037" y="5082423"/>
            <a:ext cx="1736481" cy="308535"/>
          </a:xfrm>
          <a:prstGeom prst="rect">
            <a:avLst/>
          </a:prstGeom>
          <a:noFill/>
          <a:ln w="9525">
            <a:noFill/>
            <a:miter lim="800000"/>
          </a:ln>
        </p:spPr>
        <p:txBody>
          <a:bodyPr wrap="square" rIns="0"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发生了什么？</a:t>
            </a:r>
            <a:endParaRPr kumimoji="0" 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26" name="Line 27"/>
          <p:cNvSpPr>
            <a:spLocks noChangeShapeType="1"/>
          </p:cNvSpPr>
          <p:nvPr>
            <p:custDataLst>
              <p:tags r:id="rId17"/>
            </p:custDataLst>
          </p:nvPr>
        </p:nvSpPr>
        <p:spPr bwMode="auto">
          <a:xfrm>
            <a:off x="6519457" y="4584288"/>
            <a:ext cx="2499266" cy="0"/>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7" name="Text Box 28"/>
          <p:cNvSpPr txBox="1">
            <a:spLocks noChangeArrowheads="1"/>
          </p:cNvSpPr>
          <p:nvPr>
            <p:custDataLst>
              <p:tags r:id="rId18"/>
            </p:custDataLst>
          </p:nvPr>
        </p:nvSpPr>
        <p:spPr bwMode="auto">
          <a:xfrm>
            <a:off x="7036404" y="4280327"/>
            <a:ext cx="1982321" cy="317885"/>
          </a:xfrm>
          <a:prstGeom prst="rect">
            <a:avLst/>
          </a:prstGeom>
          <a:noFill/>
          <a:ln w="9525">
            <a:noFill/>
            <a:miter lim="800000"/>
          </a:ln>
        </p:spPr>
        <p:txBody>
          <a:bodyPr wrap="square" rIns="0" anchor="b" anchorCtr="0">
            <a:noAutofit/>
          </a:bodyPr>
          <a:lstStyle>
            <a:defPPr>
              <a:defRPr lang="de-DE"/>
            </a:defPPr>
            <a:lvl1pPr>
              <a:defRPr sz="1050" b="1">
                <a:latin typeface="+mj-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为什么发生？</a:t>
            </a:r>
            <a:endParaRPr kumimoji="0" 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28" name="Line 29"/>
          <p:cNvSpPr>
            <a:spLocks noChangeShapeType="1"/>
          </p:cNvSpPr>
          <p:nvPr>
            <p:custDataLst>
              <p:tags r:id="rId19"/>
            </p:custDataLst>
          </p:nvPr>
        </p:nvSpPr>
        <p:spPr bwMode="auto">
          <a:xfrm>
            <a:off x="7734569" y="3819498"/>
            <a:ext cx="2419281" cy="0"/>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29" name="Text Box 30"/>
          <p:cNvSpPr txBox="1">
            <a:spLocks noChangeArrowheads="1"/>
          </p:cNvSpPr>
          <p:nvPr>
            <p:custDataLst>
              <p:tags r:id="rId20"/>
            </p:custDataLst>
          </p:nvPr>
        </p:nvSpPr>
        <p:spPr bwMode="auto">
          <a:xfrm>
            <a:off x="8230722" y="3504504"/>
            <a:ext cx="1908341" cy="317885"/>
          </a:xfrm>
          <a:prstGeom prst="rect">
            <a:avLst/>
          </a:prstGeom>
          <a:noFill/>
          <a:ln w="9525">
            <a:noFill/>
            <a:miter lim="800000"/>
          </a:ln>
        </p:spPr>
        <p:txBody>
          <a:bodyPr wrap="square" rIns="0" anchor="b" anchorCtr="0">
            <a:noAutofit/>
          </a:bodyPr>
          <a:lstStyle>
            <a:defPPr>
              <a:defRPr lang="de-DE"/>
            </a:defPPr>
            <a:lvl1pPr>
              <a:defRPr sz="1050" b="1">
                <a:latin typeface="+mj-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什么会发生？</a:t>
            </a:r>
            <a:endParaRPr kumimoji="0" 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30" name="Line 31"/>
          <p:cNvSpPr>
            <a:spLocks noChangeShapeType="1"/>
          </p:cNvSpPr>
          <p:nvPr>
            <p:custDataLst>
              <p:tags r:id="rId21"/>
            </p:custDataLst>
          </p:nvPr>
        </p:nvSpPr>
        <p:spPr bwMode="auto">
          <a:xfrm>
            <a:off x="9234538" y="2869752"/>
            <a:ext cx="1989214" cy="0"/>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31" name="Text Box 32"/>
          <p:cNvSpPr txBox="1">
            <a:spLocks noChangeArrowheads="1"/>
          </p:cNvSpPr>
          <p:nvPr>
            <p:custDataLst>
              <p:tags r:id="rId22"/>
            </p:custDataLst>
          </p:nvPr>
        </p:nvSpPr>
        <p:spPr bwMode="auto">
          <a:xfrm>
            <a:off x="9212114" y="2308539"/>
            <a:ext cx="2011637" cy="523575"/>
          </a:xfrm>
          <a:prstGeom prst="rect">
            <a:avLst/>
          </a:prstGeom>
          <a:noFill/>
          <a:ln w="9525">
            <a:noFill/>
            <a:miter lim="800000"/>
          </a:ln>
        </p:spPr>
        <p:txBody>
          <a:bodyPr wrap="square" rIns="0" anchor="b" anchorCtr="0">
            <a:noAutofit/>
          </a:bodyPr>
          <a:lstStyle>
            <a:defPPr>
              <a:defRPr lang="de-DE"/>
            </a:defPPr>
            <a:lvl1pPr>
              <a:defRPr sz="1050" b="1">
                <a:latin typeface="+mj-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rPr>
              <a:t>什么是最佳决策？</a:t>
            </a:r>
            <a:endParaRPr kumimoji="0" lang="en-US" sz="12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endParaRPr>
          </a:p>
        </p:txBody>
      </p:sp>
      <p:sp>
        <p:nvSpPr>
          <p:cNvPr id="33" name="Line 23"/>
          <p:cNvSpPr>
            <a:spLocks noChangeShapeType="1"/>
          </p:cNvSpPr>
          <p:nvPr>
            <p:custDataLst>
              <p:tags r:id="rId23"/>
            </p:custDataLst>
          </p:nvPr>
        </p:nvSpPr>
        <p:spPr bwMode="auto">
          <a:xfrm flipV="1">
            <a:off x="9234537" y="2680638"/>
            <a:ext cx="0" cy="189114"/>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34" name="Line 23"/>
          <p:cNvSpPr>
            <a:spLocks noChangeShapeType="1"/>
          </p:cNvSpPr>
          <p:nvPr>
            <p:custDataLst>
              <p:tags r:id="rId24"/>
            </p:custDataLst>
          </p:nvPr>
        </p:nvSpPr>
        <p:spPr bwMode="auto">
          <a:xfrm flipH="1" flipV="1">
            <a:off x="8161455" y="3048299"/>
            <a:ext cx="0" cy="65682"/>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35" name="Freeform 228"/>
          <p:cNvSpPr/>
          <p:nvPr>
            <p:custDataLst>
              <p:tags r:id="rId25"/>
            </p:custDataLst>
          </p:nvPr>
        </p:nvSpPr>
        <p:spPr bwMode="gray">
          <a:xfrm>
            <a:off x="2083034" y="2211788"/>
            <a:ext cx="6662101" cy="2881039"/>
          </a:xfrm>
          <a:custGeom>
            <a:avLst/>
            <a:gdLst>
              <a:gd name="connsiteX0" fmla="*/ 0 w 4319587"/>
              <a:gd name="connsiteY0" fmla="*/ 2195513 h 2195513"/>
              <a:gd name="connsiteX1" fmla="*/ 523875 w 4319587"/>
              <a:gd name="connsiteY1" fmla="*/ 2133600 h 2195513"/>
              <a:gd name="connsiteX2" fmla="*/ 1152525 w 4319587"/>
              <a:gd name="connsiteY2" fmla="*/ 2024063 h 2195513"/>
              <a:gd name="connsiteX3" fmla="*/ 1914525 w 4319587"/>
              <a:gd name="connsiteY3" fmla="*/ 1819275 h 2195513"/>
              <a:gd name="connsiteX4" fmla="*/ 2743200 w 4319587"/>
              <a:gd name="connsiteY4" fmla="*/ 1443038 h 2195513"/>
              <a:gd name="connsiteX5" fmla="*/ 3581400 w 4319587"/>
              <a:gd name="connsiteY5" fmla="*/ 876300 h 2195513"/>
              <a:gd name="connsiteX6" fmla="*/ 4319587 w 4319587"/>
              <a:gd name="connsiteY6" fmla="*/ 0 h 2195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9587" h="2195513">
                <a:moveTo>
                  <a:pt x="0" y="2195513"/>
                </a:moveTo>
                <a:cubicBezTo>
                  <a:pt x="165893" y="2178844"/>
                  <a:pt x="331787" y="2162175"/>
                  <a:pt x="523875" y="2133600"/>
                </a:cubicBezTo>
                <a:cubicBezTo>
                  <a:pt x="715963" y="2105025"/>
                  <a:pt x="920750" y="2076450"/>
                  <a:pt x="1152525" y="2024063"/>
                </a:cubicBezTo>
                <a:cubicBezTo>
                  <a:pt x="1384300" y="1971676"/>
                  <a:pt x="1649413" y="1916112"/>
                  <a:pt x="1914525" y="1819275"/>
                </a:cubicBezTo>
                <a:cubicBezTo>
                  <a:pt x="2179637" y="1722438"/>
                  <a:pt x="2465388" y="1600200"/>
                  <a:pt x="2743200" y="1443038"/>
                </a:cubicBezTo>
                <a:cubicBezTo>
                  <a:pt x="3021012" y="1285876"/>
                  <a:pt x="3318669" y="1116806"/>
                  <a:pt x="3581400" y="876300"/>
                </a:cubicBezTo>
                <a:cubicBezTo>
                  <a:pt x="3844131" y="635794"/>
                  <a:pt x="4081859" y="317897"/>
                  <a:pt x="4319587" y="0"/>
                </a:cubicBezTo>
              </a:path>
            </a:pathLst>
          </a:custGeom>
          <a:noFill/>
          <a:ln w="57150" algn="ctr">
            <a:solidFill>
              <a:schemeClr val="bg2"/>
            </a:solidFill>
            <a:miter lim="800000"/>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36" name="Freeform 41"/>
          <p:cNvSpPr>
            <a:spLocks noChangeAspect="1"/>
          </p:cNvSpPr>
          <p:nvPr>
            <p:custDataLst>
              <p:tags r:id="rId26"/>
            </p:custDataLst>
          </p:nvPr>
        </p:nvSpPr>
        <p:spPr bwMode="auto">
          <a:xfrm>
            <a:off x="5549586" y="3958480"/>
            <a:ext cx="656155" cy="158430"/>
          </a:xfrm>
          <a:custGeom>
            <a:avLst/>
            <a:gdLst>
              <a:gd name="T0" fmla="*/ 0 w 2256"/>
              <a:gd name="T1" fmla="*/ 2147483647 h 672"/>
              <a:gd name="T2" fmla="*/ 2147483647 w 2256"/>
              <a:gd name="T3" fmla="*/ 2147483647 h 672"/>
              <a:gd name="T4" fmla="*/ 2147483647 w 2256"/>
              <a:gd name="T5" fmla="*/ 2147483647 h 672"/>
              <a:gd name="T6" fmla="*/ 2147483647 w 2256"/>
              <a:gd name="T7" fmla="*/ 2147483647 h 672"/>
              <a:gd name="T8" fmla="*/ 0 w 2256"/>
              <a:gd name="T9" fmla="*/ 2147483647 h 6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256" h="672">
                <a:moveTo>
                  <a:pt x="0" y="672"/>
                </a:moveTo>
                <a:cubicBezTo>
                  <a:pt x="400" y="16"/>
                  <a:pt x="1120" y="40"/>
                  <a:pt x="1120" y="40"/>
                </a:cubicBezTo>
                <a:cubicBezTo>
                  <a:pt x="1120" y="40"/>
                  <a:pt x="1848" y="0"/>
                  <a:pt x="2256" y="670"/>
                </a:cubicBezTo>
                <a:cubicBezTo>
                  <a:pt x="1770" y="74"/>
                  <a:pt x="1120" y="120"/>
                  <a:pt x="1120" y="120"/>
                </a:cubicBezTo>
                <a:cubicBezTo>
                  <a:pt x="1120" y="120"/>
                  <a:pt x="458" y="92"/>
                  <a:pt x="0" y="672"/>
                </a:cubicBezTo>
                <a:close/>
              </a:path>
            </a:pathLst>
          </a:custGeom>
          <a:solidFill>
            <a:srgbClr val="FFFFFF">
              <a:alpha val="30196"/>
            </a:srgbClr>
          </a:solidFill>
          <a:ln>
            <a:noFill/>
          </a:ln>
          <a:effectLst/>
          <a:scene3d>
            <a:camera prst="orthographicFront"/>
            <a:lightRig rig="threePt" dir="t"/>
          </a:scene3d>
          <a:sp3d>
            <a:bevelT w="152400" h="50800" prst="softRound"/>
          </a:sp3d>
          <a:extLst>
            <a:ext uri="{91240B29-F687-4F45-9708-019B960494DF}">
              <a14:hiddenLine xmlns:a14="http://schemas.microsoft.com/office/drawing/2010/main" w="9525">
                <a:solidFill>
                  <a:srgbClr val="9900CC"/>
                </a:solidFill>
                <a:prstDash val="solid"/>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37" name="Oval 39"/>
          <p:cNvSpPr>
            <a:spLocks noChangeAspect="1" noChangeArrowheads="1"/>
          </p:cNvSpPr>
          <p:nvPr>
            <p:custDataLst>
              <p:tags r:id="rId27"/>
            </p:custDataLst>
          </p:nvPr>
        </p:nvSpPr>
        <p:spPr bwMode="auto">
          <a:xfrm>
            <a:off x="8665523" y="1348921"/>
            <a:ext cx="1280461" cy="1360534"/>
          </a:xfrm>
          <a:prstGeom prst="ellipse">
            <a:avLst/>
          </a:prstGeom>
          <a:solidFill>
            <a:srgbClr val="00195A"/>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38" name="Oval 39"/>
          <p:cNvSpPr>
            <a:spLocks noChangeAspect="1" noChangeArrowheads="1"/>
          </p:cNvSpPr>
          <p:nvPr>
            <p:custDataLst>
              <p:tags r:id="rId28"/>
            </p:custDataLst>
          </p:nvPr>
        </p:nvSpPr>
        <p:spPr bwMode="auto">
          <a:xfrm>
            <a:off x="5853092" y="3519028"/>
            <a:ext cx="896975" cy="953065"/>
          </a:xfrm>
          <a:prstGeom prst="ellipse">
            <a:avLst/>
          </a:prstGeom>
          <a:solidFill>
            <a:schemeClr val="tx2"/>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39" name="Oval 39"/>
          <p:cNvSpPr>
            <a:spLocks noChangeAspect="1" noChangeArrowheads="1"/>
          </p:cNvSpPr>
          <p:nvPr>
            <p:custDataLst>
              <p:tags r:id="rId29"/>
            </p:custDataLst>
          </p:nvPr>
        </p:nvSpPr>
        <p:spPr bwMode="auto">
          <a:xfrm>
            <a:off x="4634859" y="4178506"/>
            <a:ext cx="730972" cy="776683"/>
          </a:xfrm>
          <a:prstGeom prst="ellipse">
            <a:avLst/>
          </a:prstGeom>
          <a:solidFill>
            <a:srgbClr val="0FAAFF"/>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40" name="Oval 39"/>
          <p:cNvSpPr>
            <a:spLocks noChangeAspect="1" noChangeArrowheads="1"/>
          </p:cNvSpPr>
          <p:nvPr>
            <p:custDataLst>
              <p:tags r:id="rId30"/>
            </p:custDataLst>
          </p:nvPr>
        </p:nvSpPr>
        <p:spPr bwMode="auto">
          <a:xfrm>
            <a:off x="3472385" y="4543406"/>
            <a:ext cx="558359" cy="593276"/>
          </a:xfrm>
          <a:prstGeom prst="ellipse">
            <a:avLst/>
          </a:prstGeom>
          <a:solidFill>
            <a:srgbClr val="0FAAFF"/>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41" name="Oval 39"/>
          <p:cNvSpPr>
            <a:spLocks noChangeAspect="1" noChangeArrowheads="1"/>
          </p:cNvSpPr>
          <p:nvPr>
            <p:custDataLst>
              <p:tags r:id="rId31"/>
            </p:custDataLst>
          </p:nvPr>
        </p:nvSpPr>
        <p:spPr bwMode="auto">
          <a:xfrm>
            <a:off x="2622461" y="4813757"/>
            <a:ext cx="418514" cy="444687"/>
          </a:xfrm>
          <a:prstGeom prst="ellipse">
            <a:avLst/>
          </a:prstGeom>
          <a:solidFill>
            <a:srgbClr val="0FAAFF"/>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42" name="Oval 39"/>
          <p:cNvSpPr>
            <a:spLocks noChangeAspect="1" noChangeArrowheads="1"/>
          </p:cNvSpPr>
          <p:nvPr>
            <p:custDataLst>
              <p:tags r:id="rId32"/>
            </p:custDataLst>
          </p:nvPr>
        </p:nvSpPr>
        <p:spPr bwMode="auto">
          <a:xfrm>
            <a:off x="7411839" y="2490482"/>
            <a:ext cx="1067261" cy="1134000"/>
          </a:xfrm>
          <a:prstGeom prst="ellipse">
            <a:avLst/>
          </a:prstGeom>
          <a:solidFill>
            <a:srgbClr val="0F46A7"/>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43" name="Line 25"/>
          <p:cNvSpPr>
            <a:spLocks noChangeShapeType="1"/>
          </p:cNvSpPr>
          <p:nvPr>
            <p:custDataLst>
              <p:tags r:id="rId33"/>
            </p:custDataLst>
          </p:nvPr>
        </p:nvSpPr>
        <p:spPr bwMode="auto">
          <a:xfrm flipH="1" flipV="1">
            <a:off x="1932043" y="5283677"/>
            <a:ext cx="0" cy="117131"/>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44" name="Oval 39"/>
          <p:cNvSpPr>
            <a:spLocks noChangeAspect="1" noChangeArrowheads="1"/>
          </p:cNvSpPr>
          <p:nvPr>
            <p:custDataLst>
              <p:tags r:id="rId34"/>
            </p:custDataLst>
          </p:nvPr>
        </p:nvSpPr>
        <p:spPr bwMode="auto">
          <a:xfrm>
            <a:off x="1813272" y="4968969"/>
            <a:ext cx="324772" cy="345080"/>
          </a:xfrm>
          <a:prstGeom prst="ellipse">
            <a:avLst/>
          </a:prstGeom>
          <a:solidFill>
            <a:srgbClr val="0FAAFF"/>
          </a:solidFill>
        </p:spPr>
        <p:txBody>
          <a:bodyPr wrap="square" rtlCol="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90204"/>
            </a:endParaRPr>
          </a:p>
        </p:txBody>
      </p:sp>
      <p:sp>
        <p:nvSpPr>
          <p:cNvPr id="45" name="圆角矩形 77"/>
          <p:cNvSpPr/>
          <p:nvPr/>
        </p:nvSpPr>
        <p:spPr>
          <a:xfrm>
            <a:off x="4178230" y="5951399"/>
            <a:ext cx="1987556" cy="761195"/>
          </a:xfrm>
          <a:prstGeom prst="roundRect">
            <a:avLst>
              <a:gd name="adj" fmla="val 9811"/>
            </a:avLst>
          </a:prstGeom>
          <a:solidFill>
            <a:srgbClr val="E4F5FD"/>
          </a:solidFill>
          <a:ln w="12700" cap="flat" cmpd="sng" algn="ctr">
            <a:solidFill>
              <a:srgbClr val="A5E1FF"/>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400" kern="0" dirty="0">
                <a:solidFill>
                  <a:prstClr val="black"/>
                </a:solidFill>
                <a:latin typeface="Microsoft YaHei" panose="020B0503020204020204" pitchFamily="34" charset="-122"/>
                <a:ea typeface="Microsoft YaHei" panose="020B0503020204020204" pitchFamily="34" charset="-122"/>
                <a:cs typeface="Microsoft Himalaya" pitchFamily="2" charset="0"/>
              </a:rPr>
              <a:t>分析性数据仓库</a:t>
            </a:r>
            <a:endParaRPr kumimoji="1" lang="zh-CN" altLang="en-US"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endParaRPr>
          </a:p>
        </p:txBody>
      </p:sp>
      <p:sp>
        <p:nvSpPr>
          <p:cNvPr id="46" name="圆角矩形 78"/>
          <p:cNvSpPr/>
          <p:nvPr/>
        </p:nvSpPr>
        <p:spPr>
          <a:xfrm>
            <a:off x="6327250" y="5979509"/>
            <a:ext cx="2030290" cy="719265"/>
          </a:xfrm>
          <a:prstGeom prst="roundRect">
            <a:avLst>
              <a:gd name="adj" fmla="val 10667"/>
            </a:avLst>
          </a:prstGeom>
          <a:solidFill>
            <a:srgbClr val="E4F5FD"/>
          </a:solidFill>
          <a:ln w="12700" cap="flat" cmpd="sng" algn="ctr">
            <a:solidFill>
              <a:srgbClr val="A5E1FF"/>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400" kern="0" dirty="0">
                <a:solidFill>
                  <a:prstClr val="black"/>
                </a:solidFill>
                <a:latin typeface="Microsoft YaHei" panose="020B0503020204020204" pitchFamily="34" charset="-122"/>
                <a:ea typeface="Microsoft YaHei" panose="020B0503020204020204" pitchFamily="34" charset="-122"/>
                <a:cs typeface="Microsoft Himalaya" pitchFamily="2" charset="0"/>
              </a:rPr>
              <a:t>数据洞察与可视化</a:t>
            </a:r>
            <a:endParaRPr kumimoji="1" lang="en-US" altLang="zh-CN"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endParaRPr>
          </a:p>
        </p:txBody>
      </p:sp>
      <p:sp>
        <p:nvSpPr>
          <p:cNvPr id="47" name="圆角矩形 77"/>
          <p:cNvSpPr/>
          <p:nvPr/>
        </p:nvSpPr>
        <p:spPr>
          <a:xfrm>
            <a:off x="1665065" y="5970092"/>
            <a:ext cx="2386127" cy="761195"/>
          </a:xfrm>
          <a:prstGeom prst="roundRect">
            <a:avLst>
              <a:gd name="adj" fmla="val 9811"/>
            </a:avLst>
          </a:prstGeom>
          <a:solidFill>
            <a:srgbClr val="E4F5FD"/>
          </a:solidFill>
          <a:ln w="12700" cap="flat" cmpd="sng" algn="ctr">
            <a:solidFill>
              <a:srgbClr val="A5E1FF"/>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rPr>
              <a:t>数据治理</a:t>
            </a:r>
            <a:endParaRPr kumimoji="1" lang="zh-CN" altLang="en-US"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endParaRPr>
          </a:p>
        </p:txBody>
      </p:sp>
      <p:sp>
        <p:nvSpPr>
          <p:cNvPr id="48" name="圆角矩形 78"/>
          <p:cNvSpPr/>
          <p:nvPr/>
        </p:nvSpPr>
        <p:spPr>
          <a:xfrm>
            <a:off x="8857137" y="5951399"/>
            <a:ext cx="2056031" cy="719265"/>
          </a:xfrm>
          <a:prstGeom prst="roundRect">
            <a:avLst>
              <a:gd name="adj" fmla="val 10667"/>
            </a:avLst>
          </a:prstGeom>
          <a:solidFill>
            <a:srgbClr val="E4F5FD"/>
          </a:solidFill>
          <a:ln w="12700" cap="flat" cmpd="sng" algn="ctr">
            <a:solidFill>
              <a:srgbClr val="A5E1FF"/>
            </a:solidFill>
            <a:prstDash val="solid"/>
            <a:miter lim="800000"/>
          </a:ln>
          <a:effectLst/>
        </p:spPr>
        <p:txBody>
          <a:bodyPr rtlCol="0" anchor="ctr"/>
          <a:lstStyle/>
          <a:p>
            <a:pPr algn="ctr">
              <a:defRPr/>
            </a:pPr>
            <a:r>
              <a:rPr kumimoji="1" lang="zh-CN" altLang="en-US"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rPr>
              <a:t>预测分析与机器学习</a:t>
            </a:r>
            <a:endParaRPr kumimoji="1" lang="en-US" altLang="zh-CN" sz="1400" b="0" i="0" u="none" strike="noStrike" kern="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icrosoft Himalaya" pitchFamily="2" charset="0"/>
            </a:endParaRPr>
          </a:p>
        </p:txBody>
      </p:sp>
      <p:sp>
        <p:nvSpPr>
          <p:cNvPr id="58" name="Line 23"/>
          <p:cNvSpPr>
            <a:spLocks noChangeShapeType="1"/>
          </p:cNvSpPr>
          <p:nvPr>
            <p:custDataLst>
              <p:tags r:id="rId35"/>
            </p:custDataLst>
          </p:nvPr>
        </p:nvSpPr>
        <p:spPr bwMode="auto">
          <a:xfrm flipV="1">
            <a:off x="7734569" y="3624482"/>
            <a:ext cx="0" cy="189114"/>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sp>
        <p:nvSpPr>
          <p:cNvPr id="60" name="Line 23"/>
          <p:cNvSpPr>
            <a:spLocks noChangeShapeType="1"/>
          </p:cNvSpPr>
          <p:nvPr>
            <p:custDataLst>
              <p:tags r:id="rId36"/>
            </p:custDataLst>
          </p:nvPr>
        </p:nvSpPr>
        <p:spPr bwMode="auto">
          <a:xfrm flipV="1">
            <a:off x="6522113" y="4382172"/>
            <a:ext cx="0" cy="189114"/>
          </a:xfrm>
          <a:prstGeom prst="line">
            <a:avLst/>
          </a:prstGeom>
          <a:noFill/>
          <a:ln w="9525">
            <a:solidFill>
              <a:schemeClr val="tx1"/>
            </a:solid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endParaRPr>
          </a:p>
        </p:txBody>
      </p:sp>
      <p:grpSp>
        <p:nvGrpSpPr>
          <p:cNvPr id="4" name="组合 3"/>
          <p:cNvGrpSpPr/>
          <p:nvPr/>
        </p:nvGrpSpPr>
        <p:grpSpPr>
          <a:xfrm>
            <a:off x="3910411" y="6246553"/>
            <a:ext cx="441670" cy="173620"/>
            <a:chOff x="3910411" y="6246553"/>
            <a:chExt cx="441670" cy="173620"/>
          </a:xfrm>
        </p:grpSpPr>
        <p:cxnSp>
          <p:nvCxnSpPr>
            <p:cNvPr id="53" name="直线箭头连接符 52"/>
            <p:cNvCxnSpPr/>
            <p:nvPr/>
          </p:nvCxnSpPr>
          <p:spPr>
            <a:xfrm>
              <a:off x="3910411" y="624655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p:nvPr/>
          </p:nvCxnSpPr>
          <p:spPr>
            <a:xfrm flipH="1">
              <a:off x="3910411" y="642017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grpSp>
      <p:grpSp>
        <p:nvGrpSpPr>
          <p:cNvPr id="61" name="组合 60"/>
          <p:cNvGrpSpPr/>
          <p:nvPr/>
        </p:nvGrpSpPr>
        <p:grpSpPr>
          <a:xfrm>
            <a:off x="6028578" y="6246553"/>
            <a:ext cx="441670" cy="173620"/>
            <a:chOff x="3910411" y="6246553"/>
            <a:chExt cx="441670" cy="173620"/>
          </a:xfrm>
        </p:grpSpPr>
        <p:cxnSp>
          <p:nvCxnSpPr>
            <p:cNvPr id="62" name="直线箭头连接符 61"/>
            <p:cNvCxnSpPr/>
            <p:nvPr/>
          </p:nvCxnSpPr>
          <p:spPr>
            <a:xfrm>
              <a:off x="3910411" y="624655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p:nvPr/>
          </p:nvCxnSpPr>
          <p:spPr>
            <a:xfrm flipH="1">
              <a:off x="3910411" y="642017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8401388" y="6246553"/>
            <a:ext cx="441670" cy="173620"/>
            <a:chOff x="3910411" y="6246553"/>
            <a:chExt cx="441670" cy="173620"/>
          </a:xfrm>
        </p:grpSpPr>
        <p:cxnSp>
          <p:nvCxnSpPr>
            <p:cNvPr id="65" name="直线箭头连接符 64"/>
            <p:cNvCxnSpPr/>
            <p:nvPr/>
          </p:nvCxnSpPr>
          <p:spPr>
            <a:xfrm>
              <a:off x="3910411" y="624655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p:nvPr/>
          </p:nvCxnSpPr>
          <p:spPr>
            <a:xfrm flipH="1">
              <a:off x="3910411" y="6420173"/>
              <a:ext cx="44167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med" p14:dur="700" advTm="57334">
        <p:fade/>
      </p:transition>
    </mc:Choice>
    <mc:Fallback>
      <p:transition spd="med" advTm="57334">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977794" y="2767502"/>
            <a:ext cx="6236412" cy="1054258"/>
          </a:xfrm>
        </p:spPr>
        <p:txBody>
          <a:bodyPr/>
          <a:lstStyle/>
          <a:p>
            <a:pPr>
              <a:lnSpc>
                <a:spcPct val="150000"/>
              </a:lnSpc>
            </a:pPr>
            <a:r>
              <a:rPr kumimoji="1" lang="zh-CN" altLang="en-US" sz="2400" dirty="0">
                <a:sym typeface="+mn-ea"/>
              </a:rPr>
              <a:t>众安集智平台与clickhouse</a:t>
            </a:r>
            <a:endParaRPr kumimoji="1" lang="zh-CN" altLang="en-US" sz="2400" dirty="0"/>
          </a:p>
        </p:txBody>
      </p:sp>
      <p:sp>
        <p:nvSpPr>
          <p:cNvPr id="6" name="文本占位符 5"/>
          <p:cNvSpPr>
            <a:spLocks noGrp="1"/>
          </p:cNvSpPr>
          <p:nvPr>
            <p:ph type="body" sz="quarter" idx="13"/>
          </p:nvPr>
        </p:nvSpPr>
        <p:spPr>
          <a:xfrm>
            <a:off x="5162367" y="2278584"/>
            <a:ext cx="676650" cy="651647"/>
          </a:xfrm>
        </p:spPr>
        <p:txBody>
          <a:bodyPr/>
          <a:lstStyle/>
          <a:p>
            <a:r>
              <a:rPr lang="en-US" altLang="zh-CN" dirty="0"/>
              <a:t>02</a:t>
            </a:r>
            <a:endParaRPr lang="en-US" altLang="zh-CN" dirty="0"/>
          </a:p>
        </p:txBody>
      </p:sp>
    </p:spTree>
  </p:cSld>
  <p:clrMapOvr>
    <a:masterClrMapping/>
  </p:clrMapOvr>
  <p:transition advTm="1288"/>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1885" y="183885"/>
            <a:ext cx="11508377" cy="759137"/>
          </a:xfrm>
        </p:spPr>
        <p:txBody>
          <a:bodyPr/>
          <a:lstStyle/>
          <a:p>
            <a:r>
              <a:rPr lang="zh-CN" altLang="en-US" dirty="0"/>
              <a:t>集智平台</a:t>
            </a:r>
            <a:endParaRPr lang="zh-CN" altLang="en-US" dirty="0"/>
          </a:p>
        </p:txBody>
      </p:sp>
      <p:sp>
        <p:nvSpPr>
          <p:cNvPr id="4" name="矩形 3"/>
          <p:cNvSpPr/>
          <p:nvPr/>
        </p:nvSpPr>
        <p:spPr>
          <a:xfrm>
            <a:off x="2194642" y="1466352"/>
            <a:ext cx="2639181" cy="1309855"/>
          </a:xfrm>
          <a:prstGeom prst="rect">
            <a:avLst/>
          </a:prstGeom>
          <a:noFill/>
          <a:ln>
            <a:solidFill>
              <a:schemeClr val="accent2"/>
            </a:solidFill>
          </a:ln>
        </p:spPr>
        <p:style>
          <a:lnRef idx="1">
            <a:schemeClr val="accent2"/>
          </a:lnRef>
          <a:fillRef idx="2">
            <a:schemeClr val="accent2"/>
          </a:fillRef>
          <a:effectRef idx="1">
            <a:schemeClr val="accent2"/>
          </a:effectRef>
          <a:fontRef idx="minor">
            <a:schemeClr val="dk1"/>
          </a:fontRef>
        </p:style>
        <p:txBody>
          <a:bodyPr wrap="square" lIns="72000" tIns="72000" rIns="72000" bIns="72000" rtlCol="0" anchor="t" anchorCtr="0">
            <a:noAutofit/>
          </a:bodyPr>
          <a:lstStyle/>
          <a:p>
            <a:pPr algn="ctr"/>
            <a:endParaRPr kumimoji="1" lang="zh-CN" altLang="en-US" sz="1200" kern="0" dirty="0">
              <a:solidFill>
                <a:prstClr val="black"/>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2565131" y="1346617"/>
            <a:ext cx="1898202" cy="306705"/>
          </a:xfrm>
          <a:prstGeom prst="rect">
            <a:avLst/>
          </a:prstGeom>
          <a:solidFill>
            <a:schemeClr val="bg1"/>
          </a:solidFill>
        </p:spPr>
        <p:txBody>
          <a:bodyPr wrap="square" rtlCol="0">
            <a:spAutoFit/>
          </a:bodyPr>
          <a:lstStyle>
            <a:defPPr>
              <a:defRPr lang="zh-CN"/>
            </a:defPPr>
            <a:lvl1pPr algn="ctr">
              <a:defRPr kumimoji="1" sz="1400" b="1">
                <a:latin typeface="微软雅黑" panose="020B0503020204020204" pitchFamily="34" charset="-122"/>
                <a:ea typeface="微软雅黑" panose="020B0503020204020204" pitchFamily="34" charset="-122"/>
                <a:cs typeface="微软雅黑" panose="020B0503020204020204" pitchFamily="34" charset="-122"/>
              </a:defRPr>
            </a:lvl1pPr>
          </a:lstStyle>
          <a:p>
            <a:r>
              <a:rPr lang="en-US" altLang="zh-CN" dirty="0"/>
              <a:t>X-Brain AI </a:t>
            </a:r>
            <a:r>
              <a:rPr lang="zh-CN" altLang="en-US" dirty="0"/>
              <a:t>开放平台</a:t>
            </a:r>
            <a:endParaRPr lang="zh-CN" altLang="en-US" dirty="0"/>
          </a:p>
        </p:txBody>
      </p:sp>
      <p:sp>
        <p:nvSpPr>
          <p:cNvPr id="10" name="圆角矩形 59"/>
          <p:cNvSpPr/>
          <p:nvPr/>
        </p:nvSpPr>
        <p:spPr>
          <a:xfrm>
            <a:off x="4560909" y="3579295"/>
            <a:ext cx="3374651" cy="432000"/>
          </a:xfrm>
          <a:prstGeom prst="roundRect">
            <a:avLst/>
          </a:prstGeom>
          <a:solidFill>
            <a:srgbClr val="FFE5DD"/>
          </a:solidFill>
          <a:ln w="12700" cap="flat" cmpd="sng" algn="ctr">
            <a:solidFill>
              <a:srgbClr val="F76602">
                <a:alpha val="68000"/>
              </a:srgbClr>
            </a:solidFill>
            <a:prstDash val="solid"/>
            <a:miter lim="800000"/>
          </a:ln>
          <a:effectLst/>
        </p:spPr>
        <p:txBody>
          <a:bodyPr tIns="0" bIns="0"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计算框架</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a:p>
            <a:pPr algn="ct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Hadoop, </a:t>
            </a:r>
            <a:r>
              <a:rPr kumimoji="1" lang="en-US" altLang="zh-CN" sz="1200" kern="0" dirty="0" err="1">
                <a:solidFill>
                  <a:prstClr val="black">
                    <a:lumMod val="65000"/>
                    <a:lumOff val="35000"/>
                  </a:prstClr>
                </a:solidFill>
                <a:latin typeface="Microsoft YaHei" panose="020B0503020204020204" pitchFamily="34" charset="-122"/>
                <a:ea typeface="Microsoft YaHei" panose="020B0503020204020204" pitchFamily="34" charset="-122"/>
              </a:rPr>
              <a:t>JStorm</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 </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Spark</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 </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Streaming, </a:t>
            </a:r>
            <a:r>
              <a:rPr kumimoji="1" lang="en-US" altLang="zh-CN" sz="1200" kern="0" dirty="0" err="1">
                <a:solidFill>
                  <a:prstClr val="black">
                    <a:lumMod val="65000"/>
                    <a:lumOff val="35000"/>
                  </a:prstClr>
                </a:solidFill>
                <a:latin typeface="Microsoft YaHei" panose="020B0503020204020204" pitchFamily="34" charset="-122"/>
                <a:ea typeface="Microsoft YaHei" panose="020B0503020204020204" pitchFamily="34" charset="-122"/>
              </a:rPr>
              <a:t>Flink</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1" name="圆角矩形 60"/>
          <p:cNvSpPr/>
          <p:nvPr/>
        </p:nvSpPr>
        <p:spPr>
          <a:xfrm>
            <a:off x="8048204" y="4110095"/>
            <a:ext cx="1597316" cy="423708"/>
          </a:xfrm>
          <a:prstGeom prst="roundRect">
            <a:avLst>
              <a:gd name="adj" fmla="val 10042"/>
            </a:avLst>
          </a:prstGeom>
          <a:solidFill>
            <a:srgbClr val="E3F5FC"/>
          </a:solidFill>
          <a:ln w="12700" cap="flat" cmpd="sng" algn="ctr">
            <a:solidFill>
              <a:srgbClr val="00B8EB"/>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离线</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实时任务监控</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2" name="圆角矩形 61"/>
          <p:cNvSpPr/>
          <p:nvPr/>
        </p:nvSpPr>
        <p:spPr>
          <a:xfrm>
            <a:off x="4560909" y="4089696"/>
            <a:ext cx="3374651" cy="432000"/>
          </a:xfrm>
          <a:prstGeom prst="roundRect">
            <a:avLst/>
          </a:prstGeom>
          <a:solidFill>
            <a:srgbClr val="FFE5DD"/>
          </a:solidFill>
          <a:ln w="12700" cap="flat" cmpd="sng" algn="ctr">
            <a:solidFill>
              <a:srgbClr val="F76602">
                <a:alpha val="68000"/>
              </a:srgbClr>
            </a:solidFill>
            <a:prstDash val="solid"/>
            <a:miter lim="800000"/>
          </a:ln>
          <a:effectLst/>
        </p:spPr>
        <p:txBody>
          <a:bodyPr tIns="0" bIns="0"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数据、模型存储</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a:p>
            <a:pPr algn="ct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Hive,</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 </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HBase,</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 </a:t>
            </a:r>
            <a:r>
              <a:rPr kumimoji="1" lang="en-US" altLang="zh-CN" sz="1200" kern="0" dirty="0" err="1">
                <a:solidFill>
                  <a:prstClr val="black">
                    <a:lumMod val="65000"/>
                    <a:lumOff val="35000"/>
                  </a:prstClr>
                </a:solidFill>
                <a:latin typeface="Microsoft YaHei" panose="020B0503020204020204" pitchFamily="34" charset="-122"/>
                <a:ea typeface="Microsoft YaHei" panose="020B0503020204020204" pitchFamily="34" charset="-122"/>
              </a:rPr>
              <a:t>Clickhouse</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 </a:t>
            </a:r>
            <a:r>
              <a:rPr kumimoji="1" lang="en-US" altLang="zh-CN" sz="1200" kern="0" dirty="0" err="1">
                <a:solidFill>
                  <a:prstClr val="black">
                    <a:lumMod val="65000"/>
                    <a:lumOff val="35000"/>
                  </a:prstClr>
                </a:solidFill>
                <a:latin typeface="Microsoft YaHei" panose="020B0503020204020204" pitchFamily="34" charset="-122"/>
                <a:ea typeface="Microsoft YaHei" panose="020B0503020204020204" pitchFamily="34" charset="-122"/>
              </a:rPr>
              <a:t>Kylin</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3" name="圆角矩形 62"/>
          <p:cNvSpPr/>
          <p:nvPr/>
        </p:nvSpPr>
        <p:spPr>
          <a:xfrm>
            <a:off x="2295421" y="3579294"/>
            <a:ext cx="1548584" cy="388435"/>
          </a:xfrm>
          <a:prstGeom prst="roundRect">
            <a:avLst/>
          </a:prstGeom>
          <a:solidFill>
            <a:srgbClr val="E8F3F6"/>
          </a:solidFill>
          <a:ln w="12700" cap="flat" cmpd="sng" algn="ctr">
            <a:solidFill>
              <a:srgbClr val="00809A">
                <a:alpha val="44000"/>
              </a:srgbClr>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数据接入</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4" name="圆角矩形 63"/>
          <p:cNvSpPr/>
          <p:nvPr/>
        </p:nvSpPr>
        <p:spPr>
          <a:xfrm>
            <a:off x="3922841" y="3579295"/>
            <a:ext cx="524019" cy="961200"/>
          </a:xfrm>
          <a:prstGeom prst="roundRect">
            <a:avLst/>
          </a:prstGeom>
          <a:solidFill>
            <a:srgbClr val="E8F3F6"/>
          </a:solidFill>
          <a:ln w="12700" cap="flat" cmpd="sng" algn="ctr">
            <a:solidFill>
              <a:srgbClr val="00809A">
                <a:alpha val="44000"/>
              </a:srgbClr>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消息中间件</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5" name="文本框 14"/>
          <p:cNvSpPr txBox="1"/>
          <p:nvPr/>
        </p:nvSpPr>
        <p:spPr>
          <a:xfrm>
            <a:off x="4861891" y="1519768"/>
            <a:ext cx="324596" cy="50783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1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模型、算法</a:t>
            </a:r>
            <a:endParaRPr kumimoji="1" lang="en-US" altLang="zh-CN" sz="11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10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模版</a:t>
            </a:r>
            <a:endParaRPr kumimoji="1" lang="zh-CN" altLang="en-US" sz="11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圆角矩形 73"/>
          <p:cNvSpPr/>
          <p:nvPr/>
        </p:nvSpPr>
        <p:spPr>
          <a:xfrm>
            <a:off x="2269452" y="2109193"/>
            <a:ext cx="2482574" cy="595630"/>
          </a:xfrm>
          <a:prstGeom prst="roundRect">
            <a:avLst/>
          </a:prstGeom>
          <a:solidFill>
            <a:srgbClr val="E4F5FD"/>
          </a:solidFill>
          <a:ln w="12700" cap="flat" cmpd="sng" algn="ctr">
            <a:solidFill>
              <a:srgbClr val="A5E1FF"/>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机器学习平台</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19" name="圆角矩形 110"/>
          <p:cNvSpPr/>
          <p:nvPr/>
        </p:nvSpPr>
        <p:spPr>
          <a:xfrm>
            <a:off x="2269452" y="1644433"/>
            <a:ext cx="877938" cy="432000"/>
          </a:xfrm>
          <a:prstGeom prst="roundRect">
            <a:avLst/>
          </a:prstGeom>
          <a:solidFill>
            <a:srgbClr val="E4F5FD"/>
          </a:solidFill>
          <a:ln w="12700" cap="flat" cmpd="sng" algn="ctr">
            <a:solidFill>
              <a:srgbClr val="A5E1FF"/>
            </a:solidFill>
            <a:prstDash val="solid"/>
            <a:miter lim="800000"/>
          </a:ln>
          <a:effectLst/>
        </p:spPr>
        <p:txBody>
          <a:bodyPr rtlCol="0" anchor="ctr"/>
          <a:lstStyle/>
          <a:p>
            <a:pPr algn="ctr"/>
            <a:r>
              <a:rPr kumimoji="1" lang="en-US" altLang="zh-CN" sz="1000" kern="0" dirty="0">
                <a:solidFill>
                  <a:prstClr val="black">
                    <a:lumMod val="65000"/>
                    <a:lumOff val="35000"/>
                  </a:prstClr>
                </a:solidFill>
                <a:latin typeface="Microsoft YaHei" panose="020B0503020204020204" pitchFamily="34" charset="-122"/>
                <a:ea typeface="Microsoft YaHei" panose="020B0503020204020204" pitchFamily="34" charset="-122"/>
              </a:rPr>
              <a:t>Antron</a:t>
            </a:r>
            <a:endParaRPr kumimoji="1" lang="en-US" altLang="zh-CN" sz="1000" kern="0" dirty="0">
              <a:solidFill>
                <a:prstClr val="black">
                  <a:lumMod val="65000"/>
                  <a:lumOff val="35000"/>
                </a:prstClr>
              </a:solidFill>
              <a:latin typeface="Microsoft YaHei" panose="020B0503020204020204" pitchFamily="34" charset="-122"/>
              <a:ea typeface="Microsoft YaHei" panose="020B0503020204020204" pitchFamily="34" charset="-122"/>
            </a:endParaRPr>
          </a:p>
          <a:p>
            <a:pPr algn="ctr"/>
            <a:r>
              <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rPr>
              <a:t>机器人平台</a:t>
            </a:r>
            <a:endPar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20" name="矩形 19"/>
          <p:cNvSpPr/>
          <p:nvPr/>
        </p:nvSpPr>
        <p:spPr>
          <a:xfrm>
            <a:off x="5172689" y="1466353"/>
            <a:ext cx="4475203" cy="1310283"/>
          </a:xfrm>
          <a:prstGeom prst="rect">
            <a:avLst/>
          </a:prstGeom>
          <a:noFill/>
          <a:ln>
            <a:solidFill>
              <a:schemeClr val="accent2"/>
            </a:solidFill>
          </a:ln>
        </p:spPr>
        <p:style>
          <a:lnRef idx="1">
            <a:schemeClr val="accent2"/>
          </a:lnRef>
          <a:fillRef idx="2">
            <a:schemeClr val="accent2"/>
          </a:fillRef>
          <a:effectRef idx="1">
            <a:schemeClr val="accent2"/>
          </a:effectRef>
          <a:fontRef idx="minor">
            <a:schemeClr val="dk1"/>
          </a:fontRef>
        </p:style>
        <p:txBody>
          <a:bodyPr wrap="square" lIns="72000" tIns="72000" rIns="72000" bIns="72000" rtlCol="0" anchor="t"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圆角矩形 77"/>
          <p:cNvSpPr/>
          <p:nvPr/>
        </p:nvSpPr>
        <p:spPr>
          <a:xfrm>
            <a:off x="5489213" y="1714560"/>
            <a:ext cx="1733707" cy="961197"/>
          </a:xfrm>
          <a:prstGeom prst="roundRect">
            <a:avLst>
              <a:gd name="adj" fmla="val 9811"/>
            </a:avLst>
          </a:prstGeom>
          <a:solidFill>
            <a:srgbClr val="FF9300"/>
          </a:solidFill>
          <a:ln w="12700" cap="flat" cmpd="sng" algn="ctr">
            <a:solidFill>
              <a:schemeClr val="accent2"/>
            </a:solidFill>
            <a:prstDash val="solid"/>
            <a:miter lim="800000"/>
          </a:ln>
          <a:effectLst/>
        </p:spPr>
        <p:txBody>
          <a:bodyPr rtlCol="0" anchor="ctr"/>
          <a:lstStyle/>
          <a:p>
            <a:pPr algn="ctr"/>
            <a:r>
              <a:rPr kumimoji="1" lang="en-US" altLang="zh-CN" kern="0" dirty="0">
                <a:solidFill>
                  <a:schemeClr val="bg1"/>
                </a:solidFill>
                <a:latin typeface="Microsoft YaHei" panose="020B0503020204020204" pitchFamily="34" charset="-122"/>
                <a:ea typeface="Microsoft YaHei" panose="020B0503020204020204" pitchFamily="34" charset="-122"/>
              </a:rPr>
              <a:t>X-Insight</a:t>
            </a:r>
            <a:endParaRPr kumimoji="1" lang="en-US" altLang="zh-CN" kern="0" dirty="0">
              <a:solidFill>
                <a:schemeClr val="bg1"/>
              </a:solidFill>
              <a:latin typeface="Microsoft YaHei" panose="020B0503020204020204" pitchFamily="34" charset="-122"/>
              <a:ea typeface="Microsoft YaHei" panose="020B0503020204020204" pitchFamily="34" charset="-122"/>
            </a:endParaRPr>
          </a:p>
          <a:p>
            <a:pPr algn="ctr"/>
            <a:r>
              <a:rPr kumimoji="1" lang="zh-CN" altLang="en-US" kern="0" dirty="0">
                <a:solidFill>
                  <a:schemeClr val="bg1"/>
                </a:solidFill>
                <a:latin typeface="Microsoft YaHei" panose="020B0503020204020204" pitchFamily="34" charset="-122"/>
                <a:ea typeface="Microsoft YaHei" panose="020B0503020204020204" pitchFamily="34" charset="-122"/>
              </a:rPr>
              <a:t>数据洞察平台</a:t>
            </a:r>
            <a:endParaRPr kumimoji="1" lang="zh-CN" altLang="en-US" kern="0" dirty="0">
              <a:solidFill>
                <a:schemeClr val="bg1"/>
              </a:solidFill>
              <a:latin typeface="Microsoft YaHei" panose="020B0503020204020204" pitchFamily="34" charset="-122"/>
              <a:ea typeface="Microsoft YaHei" panose="020B0503020204020204" pitchFamily="34" charset="-122"/>
            </a:endParaRPr>
          </a:p>
        </p:txBody>
      </p:sp>
      <p:sp>
        <p:nvSpPr>
          <p:cNvPr id="22" name="圆角矩形 78"/>
          <p:cNvSpPr/>
          <p:nvPr/>
        </p:nvSpPr>
        <p:spPr>
          <a:xfrm>
            <a:off x="7621186" y="1714560"/>
            <a:ext cx="1895621" cy="961197"/>
          </a:xfrm>
          <a:prstGeom prst="roundRect">
            <a:avLst>
              <a:gd name="adj" fmla="val 10667"/>
            </a:avLst>
          </a:prstGeom>
          <a:solidFill>
            <a:srgbClr val="E4F5FD"/>
          </a:solidFill>
          <a:ln w="12700" cap="flat" cmpd="sng" algn="ctr">
            <a:solidFill>
              <a:srgbClr val="A5E1FF"/>
            </a:solidFill>
            <a:prstDash val="solid"/>
            <a:miter lim="800000"/>
          </a:ln>
          <a:effectLst/>
        </p:spPr>
        <p:txBody>
          <a:bodyPr rtlCol="0" anchor="ctr"/>
          <a:lstStyle/>
          <a:p>
            <a:pPr algn="ctr"/>
            <a:r>
              <a:rPr kumimoji="1" lang="en-US" altLang="zh-CN" sz="1200" kern="0">
                <a:solidFill>
                  <a:prstClr val="black">
                    <a:lumMod val="65000"/>
                    <a:lumOff val="35000"/>
                  </a:prstClr>
                </a:solidFill>
                <a:latin typeface="Microsoft YaHei" panose="020B0503020204020204" pitchFamily="34" charset="-122"/>
                <a:ea typeface="Microsoft YaHei" panose="020B0503020204020204" pitchFamily="34" charset="-122"/>
              </a:rPr>
              <a:t>X-Zatlas</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数据可视化平台</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24" name="文本框 23"/>
          <p:cNvSpPr txBox="1"/>
          <p:nvPr/>
        </p:nvSpPr>
        <p:spPr>
          <a:xfrm>
            <a:off x="7326310" y="1952369"/>
            <a:ext cx="319778" cy="168910"/>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100" b="0" i="0" u="none" strike="noStrike" kern="1200" cap="none" spc="0" normalizeH="0" baseline="0" noProof="0" dirty="0">
                <a:ln>
                  <a:noFill/>
                </a:ln>
                <a:solidFill>
                  <a:schemeClr val="tx1">
                    <a:lumMod val="50000"/>
                    <a:lumOff val="50000"/>
                  </a:schemeClr>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模板</a:t>
            </a:r>
            <a:endParaRPr kumimoji="1" lang="zh-CN" altLang="en-US" sz="1100" b="0" i="0" u="none" strike="noStrike" kern="1200" cap="none" spc="0" normalizeH="0" baseline="0" noProof="0" dirty="0">
              <a:ln>
                <a:noFill/>
              </a:ln>
              <a:solidFill>
                <a:schemeClr val="tx1">
                  <a:lumMod val="50000"/>
                  <a:lumOff val="50000"/>
                </a:schemeClr>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文本框 24"/>
          <p:cNvSpPr txBox="1"/>
          <p:nvPr/>
        </p:nvSpPr>
        <p:spPr>
          <a:xfrm>
            <a:off x="6544478" y="1306976"/>
            <a:ext cx="1924054" cy="306705"/>
          </a:xfrm>
          <a:prstGeom prst="rect">
            <a:avLst/>
          </a:prstGeom>
          <a:solidFill>
            <a:schemeClr val="bg1"/>
          </a:solidFill>
        </p:spPr>
        <p:txBody>
          <a:bodyPr wrap="square" rtlCol="0">
            <a:spAutoFit/>
          </a:bodyPr>
          <a:lstStyle/>
          <a:p>
            <a:pPr algn="ctr"/>
            <a:r>
              <a:rPr kumimoji="1" lang="en-US" altLang="zh-CN" sz="1400" b="1" dirty="0">
                <a:latin typeface="微软雅黑" panose="020B0503020204020204" pitchFamily="34" charset="-122"/>
                <a:ea typeface="微软雅黑" panose="020B0503020204020204" pitchFamily="34" charset="-122"/>
                <a:cs typeface="微软雅黑" panose="020B0503020204020204" pitchFamily="34" charset="-122"/>
              </a:rPr>
              <a:t>X-BI </a:t>
            </a:r>
            <a:r>
              <a:rPr kumimoji="1" lang="zh-CN" altLang="en-US" sz="1400" b="1" dirty="0">
                <a:latin typeface="微软雅黑" panose="020B0503020204020204" pitchFamily="34" charset="-122"/>
                <a:ea typeface="微软雅黑" panose="020B0503020204020204" pitchFamily="34" charset="-122"/>
                <a:cs typeface="微软雅黑" panose="020B0503020204020204" pitchFamily="34" charset="-122"/>
              </a:rPr>
              <a:t>数据探索平台</a:t>
            </a:r>
            <a:endParaRPr kumimoji="1" lang="zh-CN" altLang="en-US" sz="1400"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1" name="圆角矩形 110"/>
          <p:cNvSpPr/>
          <p:nvPr/>
        </p:nvSpPr>
        <p:spPr>
          <a:xfrm>
            <a:off x="3179669" y="1640424"/>
            <a:ext cx="769852" cy="432000"/>
          </a:xfrm>
          <a:prstGeom prst="roundRect">
            <a:avLst/>
          </a:prstGeom>
          <a:solidFill>
            <a:srgbClr val="E4F5FD"/>
          </a:solidFill>
          <a:ln w="12700" cap="flat" cmpd="sng" algn="ctr">
            <a:solidFill>
              <a:srgbClr val="A5E1FF"/>
            </a:solidFill>
            <a:prstDash val="solid"/>
            <a:miter lim="800000"/>
          </a:ln>
          <a:effectLst/>
        </p:spPr>
        <p:txBody>
          <a:bodyPr rtlCol="0" anchor="ctr"/>
          <a:lstStyle/>
          <a:p>
            <a:pPr algn="ctr"/>
            <a:r>
              <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rPr>
              <a:t>图像分类</a:t>
            </a:r>
            <a:endParaRPr kumimoji="1" lang="en-US" altLang="zh-CN" sz="1000" kern="0" dirty="0">
              <a:solidFill>
                <a:prstClr val="black">
                  <a:lumMod val="65000"/>
                  <a:lumOff val="35000"/>
                </a:prstClr>
              </a:solidFill>
              <a:latin typeface="Microsoft YaHei" panose="020B0503020204020204" pitchFamily="34" charset="-122"/>
              <a:ea typeface="Microsoft YaHei" panose="020B0503020204020204" pitchFamily="34" charset="-122"/>
            </a:endParaRPr>
          </a:p>
          <a:p>
            <a:pPr algn="ctr"/>
            <a:r>
              <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rPr>
              <a:t>平台</a:t>
            </a:r>
            <a:endPar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32" name="圆角矩形 110"/>
          <p:cNvSpPr/>
          <p:nvPr/>
        </p:nvSpPr>
        <p:spPr>
          <a:xfrm>
            <a:off x="3981800" y="1648326"/>
            <a:ext cx="769852" cy="432000"/>
          </a:xfrm>
          <a:prstGeom prst="roundRect">
            <a:avLst/>
          </a:prstGeom>
          <a:solidFill>
            <a:srgbClr val="E4F5FD"/>
          </a:solidFill>
          <a:ln w="12700" cap="flat" cmpd="sng" algn="ctr">
            <a:solidFill>
              <a:srgbClr val="A5E1FF"/>
            </a:solidFill>
            <a:prstDash val="solid"/>
            <a:miter lim="800000"/>
          </a:ln>
          <a:effectLst/>
        </p:spPr>
        <p:txBody>
          <a:bodyPr rtlCol="0" anchor="ctr"/>
          <a:lstStyle/>
          <a:p>
            <a:pPr algn="ctr"/>
            <a:r>
              <a:rPr kumimoji="1" lang="en-US" altLang="zh-CN" sz="1000" kern="0" dirty="0">
                <a:solidFill>
                  <a:prstClr val="black">
                    <a:lumMod val="65000"/>
                    <a:lumOff val="35000"/>
                  </a:prstClr>
                </a:solidFill>
                <a:latin typeface="Microsoft YaHei" panose="020B0503020204020204" pitchFamily="34" charset="-122"/>
                <a:ea typeface="Microsoft YaHei" panose="020B0503020204020204" pitchFamily="34" charset="-122"/>
              </a:rPr>
              <a:t>OCR</a:t>
            </a:r>
            <a:r>
              <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rPr>
              <a:t>工具链</a:t>
            </a:r>
            <a:endParaRPr kumimoji="1" lang="zh-CN" altLang="en-US" sz="10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33" name="右箭头 135"/>
          <p:cNvSpPr/>
          <p:nvPr/>
        </p:nvSpPr>
        <p:spPr>
          <a:xfrm>
            <a:off x="4920370" y="2047296"/>
            <a:ext cx="185631" cy="134047"/>
          </a:xfrm>
          <a:prstGeom prst="rightArrow">
            <a:avLst/>
          </a:prstGeom>
          <a:solidFill>
            <a:schemeClr val="accent6">
              <a:lumMod val="60000"/>
              <a:lumOff val="40000"/>
            </a:schemeClr>
          </a:solidFill>
          <a:ln>
            <a:noFill/>
          </a:ln>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24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9" name="右箭头 135"/>
          <p:cNvSpPr/>
          <p:nvPr/>
        </p:nvSpPr>
        <p:spPr>
          <a:xfrm rot="10620000">
            <a:off x="7363086" y="2168277"/>
            <a:ext cx="226754" cy="115571"/>
          </a:xfrm>
          <a:prstGeom prst="rightArrow">
            <a:avLst/>
          </a:prstGeom>
          <a:solidFill>
            <a:schemeClr val="accent6">
              <a:lumMod val="60000"/>
              <a:lumOff val="40000"/>
            </a:schemeClr>
          </a:solidFill>
          <a:ln>
            <a:noFill/>
          </a:ln>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24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2" name="矩形 41"/>
          <p:cNvSpPr/>
          <p:nvPr/>
        </p:nvSpPr>
        <p:spPr>
          <a:xfrm>
            <a:off x="2151037" y="3394843"/>
            <a:ext cx="7665558" cy="1310283"/>
          </a:xfrm>
          <a:prstGeom prst="rect">
            <a:avLst/>
          </a:prstGeom>
          <a:noFill/>
          <a:ln>
            <a:solidFill>
              <a:schemeClr val="accent2"/>
            </a:solidFill>
          </a:ln>
        </p:spPr>
        <p:style>
          <a:lnRef idx="1">
            <a:schemeClr val="accent2"/>
          </a:lnRef>
          <a:fillRef idx="2">
            <a:schemeClr val="accent2"/>
          </a:fillRef>
          <a:effectRef idx="1">
            <a:schemeClr val="accent2"/>
          </a:effectRef>
          <a:fontRef idx="minor">
            <a:schemeClr val="dk1"/>
          </a:fontRef>
        </p:style>
        <p:txBody>
          <a:bodyPr wrap="square" lIns="72000" tIns="72000" rIns="72000" bIns="72000" rtlCol="0" anchor="t"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3" name="文本框 42"/>
          <p:cNvSpPr txBox="1"/>
          <p:nvPr/>
        </p:nvSpPr>
        <p:spPr>
          <a:xfrm>
            <a:off x="4825831" y="3219577"/>
            <a:ext cx="3026290" cy="306705"/>
          </a:xfrm>
          <a:prstGeom prst="rect">
            <a:avLst/>
          </a:prstGeom>
          <a:solidFill>
            <a:schemeClr val="bg1"/>
          </a:solidFill>
        </p:spPr>
        <p:txBody>
          <a:bodyPr wrap="square" rtlCol="0">
            <a:spAutoFit/>
          </a:bodyPr>
          <a:lstStyle>
            <a:defPPr>
              <a:defRPr lang="zh-CN"/>
            </a:defPPr>
            <a:lvl1pPr algn="ctr">
              <a:defRPr kumimoji="1" sz="1400" b="1">
                <a:latin typeface="微软雅黑" panose="020B0503020204020204" pitchFamily="34" charset="-122"/>
                <a:ea typeface="微软雅黑" panose="020B0503020204020204" pitchFamily="34" charset="-122"/>
                <a:cs typeface="微软雅黑" panose="020B0503020204020204" pitchFamily="34" charset="-122"/>
              </a:defRPr>
            </a:lvl1pPr>
          </a:lstStyle>
          <a:p>
            <a:r>
              <a:rPr lang="en-US" altLang="zh-CN" dirty="0"/>
              <a:t>X-Farm </a:t>
            </a:r>
            <a:r>
              <a:rPr lang="zh-CN" altLang="en-US" dirty="0"/>
              <a:t>异构数据治理、协同平台</a:t>
            </a:r>
            <a:endParaRPr lang="zh-CN" altLang="en-US" dirty="0"/>
          </a:p>
        </p:txBody>
      </p:sp>
      <p:sp>
        <p:nvSpPr>
          <p:cNvPr id="44" name="Rectangle: Rounded Corners 26"/>
          <p:cNvSpPr/>
          <p:nvPr/>
        </p:nvSpPr>
        <p:spPr bwMode="gray">
          <a:xfrm>
            <a:off x="1711809" y="1171393"/>
            <a:ext cx="8288610" cy="3812344"/>
          </a:xfrm>
          <a:prstGeom prst="roundRect">
            <a:avLst>
              <a:gd name="adj" fmla="val 4810"/>
            </a:avLst>
          </a:prstGeom>
          <a:noFill/>
          <a:ln w="28575" algn="ctr">
            <a:solidFill>
              <a:schemeClr val="tx1">
                <a:lumMod val="75000"/>
                <a:lumOff val="25000"/>
              </a:schemeClr>
            </a:solidFill>
            <a:prstDash val="sysDot"/>
            <a:miter lim="800000"/>
          </a:ln>
        </p:spPr>
        <p:txBody>
          <a:bodyPr lIns="89977" tIns="71981" rIns="89977" bIns="71981" rtlCol="0" anchor="ctr"/>
          <a:lstStyle/>
          <a:p>
            <a:pPr marL="0" marR="0" lvl="0" indent="0" algn="ctr" defTabSz="913765" rtl="0" eaLnBrk="1" fontAlgn="base" latinLnBrk="0" hangingPunct="1">
              <a:lnSpc>
                <a:spcPct val="100000"/>
              </a:lnSpc>
              <a:spcBef>
                <a:spcPct val="50000"/>
              </a:spcBef>
              <a:spcAft>
                <a:spcPct val="0"/>
              </a:spcAft>
              <a:buClr>
                <a:srgbClr val="F0AB00"/>
              </a:buClr>
              <a:buSzPct val="80000"/>
              <a:buFontTx/>
              <a:buNone/>
              <a:defRPr/>
            </a:pPr>
            <a:endParaRPr kumimoji="0" lang="de-DE" sz="1600" b="0" i="0" u="none" strike="noStrike" kern="0" cap="none" spc="0" normalizeH="0" baseline="0" noProof="0" dirty="0" err="1">
              <a:ln>
                <a:noFill/>
              </a:ln>
              <a:solidFill>
                <a:srgbClr val="FFFFFF"/>
              </a:solidFill>
              <a:effectLst/>
              <a:uLnTx/>
              <a:uFillTx/>
              <a:latin typeface="Arial" panose="020B0604020202090204"/>
              <a:ea typeface="Arial Unicode MS" panose="020B0604020202020204" pitchFamily="34" charset="-128"/>
              <a:cs typeface="Arial Unicode MS" panose="020B0604020202020204" pitchFamily="34" charset="-128"/>
            </a:endParaRPr>
          </a:p>
        </p:txBody>
      </p:sp>
      <p:sp>
        <p:nvSpPr>
          <p:cNvPr id="45" name="圆角矩形 60"/>
          <p:cNvSpPr/>
          <p:nvPr/>
        </p:nvSpPr>
        <p:spPr>
          <a:xfrm>
            <a:off x="8050811" y="3579294"/>
            <a:ext cx="1648236" cy="423708"/>
          </a:xfrm>
          <a:prstGeom prst="roundRect">
            <a:avLst>
              <a:gd name="adj" fmla="val 10042"/>
            </a:avLst>
          </a:prstGeom>
          <a:solidFill>
            <a:srgbClr val="E3F5FC"/>
          </a:solidFill>
          <a:ln w="12700" cap="flat" cmpd="sng" algn="ctr">
            <a:solidFill>
              <a:srgbClr val="00B8EB"/>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元数据管理</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数据集市</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47" name="圆角矩形 62"/>
          <p:cNvSpPr/>
          <p:nvPr/>
        </p:nvSpPr>
        <p:spPr>
          <a:xfrm>
            <a:off x="2174528" y="2887847"/>
            <a:ext cx="7422673" cy="270365"/>
          </a:xfrm>
          <a:prstGeom prst="roundRect">
            <a:avLst/>
          </a:prstGeom>
          <a:solidFill>
            <a:srgbClr val="99FF99"/>
          </a:solidFill>
          <a:ln w="12700" cap="flat" cmpd="sng" algn="ctr">
            <a:solidFill>
              <a:srgbClr val="A5E1FF"/>
            </a:solidFill>
            <a:prstDash val="solid"/>
            <a:miter lim="800000"/>
          </a:ln>
          <a:effectLst/>
        </p:spPr>
        <p:txBody>
          <a:bodyPr rtlCol="0" anchor="ctr"/>
          <a:lstStyle/>
          <a:p>
            <a:pPr lvl="0" algn="ctr" fontAlgn="base">
              <a:spcAft>
                <a:spcPct val="0"/>
              </a:spcAft>
              <a:buClr>
                <a:srgbClr val="F0AB00"/>
              </a:buClr>
              <a:buSzPct val="80000"/>
              <a:defRPr/>
            </a:pP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数据权限管理</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 | </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大数据、流数据建模</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 | </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数据</a:t>
            </a:r>
            <a:r>
              <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模型生命周期管理</a:t>
            </a:r>
            <a:endParaRPr kumimoji="1" lang="en-US" altLang="zh-CN"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50" name="圆角矩形 62"/>
          <p:cNvSpPr/>
          <p:nvPr/>
        </p:nvSpPr>
        <p:spPr>
          <a:xfrm>
            <a:off x="2292126" y="4102571"/>
            <a:ext cx="1548584" cy="388435"/>
          </a:xfrm>
          <a:prstGeom prst="roundRect">
            <a:avLst/>
          </a:prstGeom>
          <a:solidFill>
            <a:srgbClr val="E8F3F6"/>
          </a:solidFill>
          <a:ln w="12700" cap="flat" cmpd="sng" algn="ctr">
            <a:solidFill>
              <a:srgbClr val="00809A">
                <a:alpha val="44000"/>
              </a:srgbClr>
            </a:solidFill>
            <a:prstDash val="solid"/>
            <a:miter lim="800000"/>
          </a:ln>
          <a:effectLst/>
        </p:spPr>
        <p:txBody>
          <a:bodyPr rtlCol="0" anchor="ctr"/>
          <a:lstStyle/>
          <a:p>
            <a:pPr algn="ctr"/>
            <a:r>
              <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rPr>
              <a:t>资源调度</a:t>
            </a:r>
            <a:endParaRPr kumimoji="1" lang="zh-CN" altLang="en-US" sz="1200" kern="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grpSp>
        <p:nvGrpSpPr>
          <p:cNvPr id="61" name="组合 60"/>
          <p:cNvGrpSpPr/>
          <p:nvPr/>
        </p:nvGrpSpPr>
        <p:grpSpPr>
          <a:xfrm>
            <a:off x="151173" y="2319805"/>
            <a:ext cx="1283741" cy="1739477"/>
            <a:chOff x="1017967" y="2524780"/>
            <a:chExt cx="1283741" cy="1739477"/>
          </a:xfrm>
        </p:grpSpPr>
        <p:sp>
          <p:nvSpPr>
            <p:cNvPr id="62" name="Rectangle: Rounded Corners 26"/>
            <p:cNvSpPr/>
            <p:nvPr/>
          </p:nvSpPr>
          <p:spPr bwMode="gray">
            <a:xfrm>
              <a:off x="1335816" y="2524780"/>
              <a:ext cx="965892" cy="1040031"/>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marL="0" marR="0" lvl="0" indent="0" algn="ctr" defTabSz="913765" rtl="0" eaLnBrk="1" fontAlgn="base" latinLnBrk="0" hangingPunct="1">
                <a:lnSpc>
                  <a:spcPct val="100000"/>
                </a:lnSpc>
                <a:spcBef>
                  <a:spcPct val="50000"/>
                </a:spcBef>
                <a:spcAft>
                  <a:spcPct val="0"/>
                </a:spcAft>
                <a:buClr>
                  <a:srgbClr val="F0AB00"/>
                </a:buClr>
                <a:buSzPct val="80000"/>
                <a:buFontTx/>
                <a:buNone/>
                <a:defRPr/>
              </a:pPr>
              <a:endParaRPr kumimoji="0" lang="de-DE" sz="1600" b="0" i="0" u="none" strike="noStrike" kern="0" cap="none" spc="0" normalizeH="0" baseline="0" noProof="0" dirty="0" err="1">
                <a:ln>
                  <a:noFill/>
                </a:ln>
                <a:solidFill>
                  <a:srgbClr val="FFFFFF"/>
                </a:solidFill>
                <a:effectLst/>
                <a:uLnTx/>
                <a:uFillTx/>
                <a:latin typeface="Arial" panose="020B0604020202090204"/>
                <a:ea typeface="Arial Unicode MS" panose="020B0604020202020204" pitchFamily="34" charset="-128"/>
                <a:cs typeface="Arial Unicode MS" panose="020B0604020202020204" pitchFamily="34" charset="-128"/>
              </a:endParaRPr>
            </a:p>
          </p:txBody>
        </p:sp>
        <p:sp>
          <p:nvSpPr>
            <p:cNvPr id="63" name="Rectangle: Rounded Corners 26"/>
            <p:cNvSpPr/>
            <p:nvPr/>
          </p:nvSpPr>
          <p:spPr bwMode="gray">
            <a:xfrm>
              <a:off x="1196590" y="2711154"/>
              <a:ext cx="965892" cy="1046232"/>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marL="0" marR="0" lvl="0" indent="0" algn="ctr" defTabSz="913765" rtl="0" eaLnBrk="1" fontAlgn="base" latinLnBrk="0" hangingPunct="1">
                <a:lnSpc>
                  <a:spcPct val="100000"/>
                </a:lnSpc>
                <a:spcBef>
                  <a:spcPct val="50000"/>
                </a:spcBef>
                <a:spcAft>
                  <a:spcPct val="0"/>
                </a:spcAft>
                <a:buClr>
                  <a:srgbClr val="F0AB00"/>
                </a:buClr>
                <a:buSzPct val="80000"/>
                <a:buFontTx/>
                <a:buNone/>
                <a:defRPr/>
              </a:pPr>
              <a:endParaRPr kumimoji="0" lang="de-DE" sz="1600" b="0" i="0" u="none" strike="noStrike" kern="0" cap="none" spc="0" normalizeH="0" baseline="0" noProof="0" dirty="0" err="1">
                <a:ln>
                  <a:noFill/>
                </a:ln>
                <a:solidFill>
                  <a:srgbClr val="FFFFFF"/>
                </a:solidFill>
                <a:effectLst/>
                <a:uLnTx/>
                <a:uFillTx/>
                <a:latin typeface="Arial" panose="020B0604020202090204"/>
                <a:ea typeface="Arial Unicode MS" panose="020B0604020202020204" pitchFamily="34" charset="-128"/>
                <a:cs typeface="Arial Unicode MS" panose="020B0604020202020204" pitchFamily="34" charset="-128"/>
              </a:endParaRPr>
            </a:p>
          </p:txBody>
        </p:sp>
        <p:sp>
          <p:nvSpPr>
            <p:cNvPr id="64" name="Rectangle: Rounded Corners 26"/>
            <p:cNvSpPr/>
            <p:nvPr/>
          </p:nvSpPr>
          <p:spPr bwMode="gray">
            <a:xfrm>
              <a:off x="1058881" y="2866428"/>
              <a:ext cx="965892" cy="1046232"/>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marL="0" marR="0" lvl="0" indent="0" algn="ctr" defTabSz="913765" rtl="0" eaLnBrk="1" fontAlgn="base" latinLnBrk="0" hangingPunct="1">
                <a:lnSpc>
                  <a:spcPct val="100000"/>
                </a:lnSpc>
                <a:spcBef>
                  <a:spcPct val="50000"/>
                </a:spcBef>
                <a:spcAft>
                  <a:spcPct val="0"/>
                </a:spcAft>
                <a:buClr>
                  <a:srgbClr val="F0AB00"/>
                </a:buClr>
                <a:buSzPct val="80000"/>
                <a:buFontTx/>
                <a:buNone/>
                <a:defRPr/>
              </a:pPr>
              <a:endParaRPr kumimoji="0" lang="de-DE" sz="1600" b="0" i="0" u="none" strike="noStrike" kern="0" cap="none" spc="0" normalizeH="0" baseline="0" noProof="0" dirty="0" err="1">
                <a:ln>
                  <a:noFill/>
                </a:ln>
                <a:solidFill>
                  <a:srgbClr val="FFFFFF"/>
                </a:solidFill>
                <a:effectLst/>
                <a:uLnTx/>
                <a:uFillTx/>
                <a:latin typeface="Arial" panose="020B0604020202090204"/>
                <a:ea typeface="Arial Unicode MS" panose="020B0604020202020204" pitchFamily="34" charset="-128"/>
                <a:cs typeface="Arial Unicode MS" panose="020B0604020202020204" pitchFamily="34" charset="-128"/>
              </a:endParaRPr>
            </a:p>
          </p:txBody>
        </p:sp>
        <p:pic>
          <p:nvPicPr>
            <p:cNvPr id="65" name="Picture 84"/>
            <p:cNvPicPr>
              <a:picLocks noChangeAspect="1"/>
            </p:cNvPicPr>
            <p:nvPr/>
          </p:nvPicPr>
          <p:blipFill>
            <a:blip r:embed="rId1"/>
            <a:stretch>
              <a:fillRect/>
            </a:stretch>
          </p:blipFill>
          <p:spPr>
            <a:xfrm>
              <a:off x="1319549" y="2989165"/>
              <a:ext cx="465824" cy="464390"/>
            </a:xfrm>
            <a:prstGeom prst="rect">
              <a:avLst/>
            </a:prstGeom>
          </p:spPr>
        </p:pic>
        <p:sp>
          <p:nvSpPr>
            <p:cNvPr id="66" name="Rectangle 74"/>
            <p:cNvSpPr/>
            <p:nvPr/>
          </p:nvSpPr>
          <p:spPr bwMode="gray">
            <a:xfrm>
              <a:off x="1017967" y="2993066"/>
              <a:ext cx="1058144" cy="1271191"/>
            </a:xfrm>
            <a:prstGeom prst="rect">
              <a:avLst/>
            </a:prstGeom>
            <a:noFill/>
            <a:ln w="10000" cap="flat" cmpd="sng" algn="ctr">
              <a:noFill/>
              <a:prstDash val="solid"/>
            </a:ln>
            <a:effectLst/>
          </p:spPr>
          <p:txBody>
            <a:bodyPr lIns="89839" tIns="71867" rIns="89839" bIns="71867" rtlCol="0" anchor="ctr"/>
            <a:lstStyle/>
            <a:p>
              <a:pPr marL="0" marR="0" lvl="0" indent="0" algn="ctr" defTabSz="1087120" rtl="0" eaLnBrk="1" fontAlgn="base" latinLnBrk="0" hangingPunct="1">
                <a:lnSpc>
                  <a:spcPct val="100000"/>
                </a:lnSpc>
                <a:spcBef>
                  <a:spcPct val="50000"/>
                </a:spcBef>
                <a:spcAft>
                  <a:spcPct val="0"/>
                </a:spcAft>
                <a:buClr>
                  <a:srgbClr val="F0AB00"/>
                </a:buClr>
                <a:buSzPct val="80000"/>
                <a:buFontTx/>
                <a:buNone/>
                <a:defRPr/>
              </a:pPr>
              <a:r>
                <a:rPr kumimoji="0" lang="zh-CN" altLang="en-US" sz="1400" b="0" i="0" u="none" strike="noStrike" kern="0" cap="none" spc="0" normalizeH="0" baseline="0" noProof="0" dirty="0">
                  <a:ln>
                    <a:noFill/>
                  </a:ln>
                  <a:solidFill>
                    <a:srgbClr val="000000"/>
                  </a:solidFill>
                  <a:effectLst/>
                  <a:uLnTx/>
                  <a:uFillTx/>
                  <a:latin typeface="Arial" panose="020B0604020202090204"/>
                  <a:ea typeface="Arial Unicode MS" panose="020B0604020202020204" pitchFamily="34" charset="-128"/>
                  <a:cs typeface="Arial Unicode MS" panose="020B0604020202020204" pitchFamily="34" charset="-128"/>
                </a:rPr>
                <a:t>业务系统</a:t>
              </a:r>
              <a:endParaRPr kumimoji="0" lang="en-US" sz="1400" b="0" i="0" u="none" strike="noStrike" kern="0" cap="none" spc="0" normalizeH="0" baseline="0" noProof="0" dirty="0">
                <a:ln>
                  <a:noFill/>
                </a:ln>
                <a:solidFill>
                  <a:srgbClr val="000000"/>
                </a:solidFill>
                <a:effectLst/>
                <a:uLnTx/>
                <a:uFillTx/>
                <a:latin typeface="Arial" panose="020B0604020202090204"/>
                <a:ea typeface="Arial Unicode MS" panose="020B0604020202020204" pitchFamily="34" charset="-128"/>
                <a:cs typeface="Arial Unicode MS" panose="020B0604020202020204" pitchFamily="34" charset="-128"/>
              </a:endParaRPr>
            </a:p>
          </p:txBody>
        </p:sp>
      </p:grpSp>
      <p:sp>
        <p:nvSpPr>
          <p:cNvPr id="67" name="文本框 66"/>
          <p:cNvSpPr txBox="1"/>
          <p:nvPr/>
        </p:nvSpPr>
        <p:spPr>
          <a:xfrm>
            <a:off x="1742139" y="1773683"/>
            <a:ext cx="400110" cy="850965"/>
          </a:xfrm>
          <a:prstGeom prst="rect">
            <a:avLst/>
          </a:prstGeom>
          <a:noFill/>
        </p:spPr>
        <p:txBody>
          <a:bodyPr vert="eaVert" wrap="square" rtlCol="0">
            <a:spAutoFit/>
          </a:bodyPr>
          <a:lstStyle/>
          <a:p>
            <a:r>
              <a:rPr kumimoji="1" lang="zh-CN" altLang="en-US" sz="1400" dirty="0">
                <a:latin typeface="微软雅黑" panose="020B0503020204020204" pitchFamily="34" charset="-122"/>
                <a:ea typeface="微软雅黑" panose="020B0503020204020204" pitchFamily="34" charset="-122"/>
                <a:cs typeface="微软雅黑" panose="020B0503020204020204" pitchFamily="34" charset="-122"/>
              </a:rPr>
              <a:t>开发工具</a:t>
            </a:r>
            <a:endParaRPr kumimoji="1" lang="zh-CN" altLang="en-US" sz="14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8" name="文本框 67"/>
          <p:cNvSpPr txBox="1"/>
          <p:nvPr/>
        </p:nvSpPr>
        <p:spPr>
          <a:xfrm>
            <a:off x="1711808" y="3526282"/>
            <a:ext cx="400110" cy="850965"/>
          </a:xfrm>
          <a:prstGeom prst="rect">
            <a:avLst/>
          </a:prstGeom>
          <a:noFill/>
        </p:spPr>
        <p:txBody>
          <a:bodyPr vert="eaVert" wrap="square" rtlCol="0">
            <a:spAutoFit/>
          </a:bodyPr>
          <a:lstStyle/>
          <a:p>
            <a:r>
              <a:rPr kumimoji="1" lang="zh-CN" altLang="en-US" sz="1400" dirty="0">
                <a:latin typeface="微软雅黑" panose="020B0503020204020204" pitchFamily="34" charset="-122"/>
                <a:ea typeface="微软雅黑" panose="020B0503020204020204" pitchFamily="34" charset="-122"/>
                <a:cs typeface="微软雅黑" panose="020B0503020204020204" pitchFamily="34" charset="-122"/>
              </a:rPr>
              <a:t>基础设施</a:t>
            </a:r>
            <a:endParaRPr kumimoji="1" lang="zh-CN" altLang="en-US" sz="1400"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72" name="直线箭头连接符 31"/>
          <p:cNvCxnSpPr/>
          <p:nvPr/>
        </p:nvCxnSpPr>
        <p:spPr>
          <a:xfrm flipV="1">
            <a:off x="1480561" y="3052689"/>
            <a:ext cx="517051" cy="2333"/>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4" name="Rectangle: Rounded Corners 26"/>
          <p:cNvSpPr/>
          <p:nvPr/>
        </p:nvSpPr>
        <p:spPr bwMode="gray">
          <a:xfrm>
            <a:off x="11110720" y="2289621"/>
            <a:ext cx="935811" cy="1126656"/>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algn="ctr" defTabSz="913765" fontAlgn="base">
              <a:spcBef>
                <a:spcPct val="50000"/>
              </a:spcBef>
              <a:spcAft>
                <a:spcPct val="0"/>
              </a:spcAft>
              <a:buClr>
                <a:srgbClr val="F0AB00"/>
              </a:buClr>
              <a:buSzPct val="80000"/>
            </a:pPr>
            <a:endParaRPr lang="de-DE" sz="1600" kern="0" dirty="0" err="1">
              <a:solidFill>
                <a:srgbClr val="FFFFFF"/>
              </a:solidFill>
              <a:latin typeface="Arial" panose="020B0604020202090204"/>
              <a:ea typeface="Arial Unicode MS" panose="020B0604020202020204" pitchFamily="34" charset="-128"/>
              <a:cs typeface="Arial Unicode MS" panose="020B0604020202020204" pitchFamily="34" charset="-128"/>
            </a:endParaRPr>
          </a:p>
        </p:txBody>
      </p:sp>
      <p:sp>
        <p:nvSpPr>
          <p:cNvPr id="75" name="Rectangle: Rounded Corners 26"/>
          <p:cNvSpPr/>
          <p:nvPr/>
        </p:nvSpPr>
        <p:spPr bwMode="gray">
          <a:xfrm>
            <a:off x="10939375" y="2443087"/>
            <a:ext cx="935811" cy="1126543"/>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algn="ctr" defTabSz="913765" fontAlgn="base">
              <a:spcBef>
                <a:spcPct val="50000"/>
              </a:spcBef>
              <a:spcAft>
                <a:spcPct val="0"/>
              </a:spcAft>
              <a:buClr>
                <a:srgbClr val="F0AB00"/>
              </a:buClr>
              <a:buSzPct val="80000"/>
            </a:pPr>
            <a:endParaRPr lang="de-DE" sz="1600" kern="0" dirty="0" err="1">
              <a:solidFill>
                <a:srgbClr val="FFFFFF"/>
              </a:solidFill>
              <a:latin typeface="Arial" panose="020B0604020202090204"/>
              <a:ea typeface="Arial Unicode MS" panose="020B0604020202020204" pitchFamily="34" charset="-128"/>
              <a:cs typeface="Arial Unicode MS" panose="020B0604020202020204" pitchFamily="34" charset="-128"/>
            </a:endParaRPr>
          </a:p>
        </p:txBody>
      </p:sp>
      <p:sp>
        <p:nvSpPr>
          <p:cNvPr id="76" name="Rectangle: Rounded Corners 26"/>
          <p:cNvSpPr/>
          <p:nvPr/>
        </p:nvSpPr>
        <p:spPr bwMode="gray">
          <a:xfrm>
            <a:off x="10813511" y="2614566"/>
            <a:ext cx="935811" cy="1115832"/>
          </a:xfrm>
          <a:prstGeom prst="roundRect">
            <a:avLst>
              <a:gd name="adj" fmla="val 4810"/>
            </a:avLst>
          </a:prstGeom>
          <a:solidFill>
            <a:schemeClr val="bg1"/>
          </a:solidFill>
          <a:ln w="19050" algn="ctr">
            <a:solidFill>
              <a:schemeClr val="accent6">
                <a:lumMod val="75000"/>
              </a:schemeClr>
            </a:solidFill>
            <a:miter lim="800000"/>
          </a:ln>
        </p:spPr>
        <p:txBody>
          <a:bodyPr lIns="89977" tIns="71981" rIns="89977" bIns="71981" rtlCol="0" anchor="ctr"/>
          <a:lstStyle/>
          <a:p>
            <a:pPr algn="ctr" defTabSz="913765" fontAlgn="base">
              <a:spcBef>
                <a:spcPct val="50000"/>
              </a:spcBef>
              <a:spcAft>
                <a:spcPct val="0"/>
              </a:spcAft>
              <a:buClr>
                <a:srgbClr val="F0AB00"/>
              </a:buClr>
              <a:buSzPct val="80000"/>
            </a:pPr>
            <a:endParaRPr lang="de-DE" sz="1600" kern="0" dirty="0" err="1">
              <a:solidFill>
                <a:srgbClr val="FFFFFF"/>
              </a:solidFill>
              <a:latin typeface="Arial" panose="020B0604020202090204"/>
              <a:ea typeface="Arial Unicode MS" panose="020B0604020202020204" pitchFamily="34" charset="-128"/>
              <a:cs typeface="Arial Unicode MS" panose="020B0604020202020204" pitchFamily="34" charset="-128"/>
            </a:endParaRPr>
          </a:p>
        </p:txBody>
      </p:sp>
      <p:pic>
        <p:nvPicPr>
          <p:cNvPr id="77" name="Picture 83"/>
          <p:cNvPicPr>
            <a:picLocks noChangeAspect="1"/>
          </p:cNvPicPr>
          <p:nvPr/>
        </p:nvPicPr>
        <p:blipFill>
          <a:blip r:embed="rId2"/>
          <a:stretch>
            <a:fillRect/>
          </a:stretch>
        </p:blipFill>
        <p:spPr>
          <a:xfrm>
            <a:off x="10817184" y="2664238"/>
            <a:ext cx="621915" cy="620001"/>
          </a:xfrm>
          <a:prstGeom prst="rect">
            <a:avLst/>
          </a:prstGeom>
        </p:spPr>
      </p:pic>
      <p:sp>
        <p:nvSpPr>
          <p:cNvPr id="78" name="箭头: 左弧形 77"/>
          <p:cNvSpPr/>
          <p:nvPr/>
        </p:nvSpPr>
        <p:spPr>
          <a:xfrm rot="16200000">
            <a:off x="10261765" y="2894285"/>
            <a:ext cx="307588" cy="695704"/>
          </a:xfrm>
          <a:prstGeom prst="curvedRightArrow">
            <a:avLst>
              <a:gd name="adj1" fmla="val 25000"/>
              <a:gd name="adj2" fmla="val 50000"/>
              <a:gd name="adj3" fmla="val 2500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chorCtr="0"/>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9" name="箭头: 左弧形 78"/>
          <p:cNvSpPr/>
          <p:nvPr/>
        </p:nvSpPr>
        <p:spPr>
          <a:xfrm rot="5400000">
            <a:off x="10271803" y="2415967"/>
            <a:ext cx="219769" cy="695704"/>
          </a:xfrm>
          <a:prstGeom prst="curvedRightArrow">
            <a:avLst>
              <a:gd name="adj1" fmla="val 25000"/>
              <a:gd name="adj2" fmla="val 50000"/>
              <a:gd name="adj3" fmla="val 2500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chorCtr="0"/>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0" name="文本框 79"/>
          <p:cNvSpPr txBox="1"/>
          <p:nvPr/>
        </p:nvSpPr>
        <p:spPr>
          <a:xfrm>
            <a:off x="10143997" y="3468386"/>
            <a:ext cx="7858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模型</a:t>
            </a:r>
            <a:endParaRPr kumimoji="1"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1" name="文本框 80"/>
          <p:cNvSpPr txBox="1"/>
          <p:nvPr/>
        </p:nvSpPr>
        <p:spPr>
          <a:xfrm>
            <a:off x="10103469" y="2246273"/>
            <a:ext cx="7858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反馈</a:t>
            </a:r>
            <a:endParaRPr kumimoji="1"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2" name="Rectangle 75"/>
          <p:cNvSpPr/>
          <p:nvPr/>
        </p:nvSpPr>
        <p:spPr bwMode="gray">
          <a:xfrm>
            <a:off x="10723186" y="2713042"/>
            <a:ext cx="1129242" cy="1271191"/>
          </a:xfrm>
          <a:prstGeom prst="rect">
            <a:avLst/>
          </a:prstGeom>
          <a:noFill/>
          <a:ln w="10000" cap="flat" cmpd="sng" algn="ctr">
            <a:noFill/>
            <a:prstDash val="solid"/>
          </a:ln>
          <a:effectLst/>
        </p:spPr>
        <p:txBody>
          <a:bodyPr lIns="89839" tIns="71867" rIns="89839" bIns="71867" rtlCol="0" anchor="ctr"/>
          <a:lstStyle/>
          <a:p>
            <a:pPr marL="0" marR="0" lvl="0" indent="0" algn="ctr" defTabSz="1087120" rtl="0" eaLnBrk="1" fontAlgn="base" latinLnBrk="0" hangingPunct="1">
              <a:lnSpc>
                <a:spcPct val="100000"/>
              </a:lnSpc>
              <a:spcBef>
                <a:spcPct val="50000"/>
              </a:spcBef>
              <a:spcAft>
                <a:spcPct val="0"/>
              </a:spcAft>
              <a:buClr>
                <a:srgbClr val="F0AB00"/>
              </a:buClr>
              <a:buSzPct val="80000"/>
              <a:buFontTx/>
              <a:buNone/>
              <a:defRPr/>
            </a:pPr>
            <a:r>
              <a:rPr kumimoji="0" lang="zh-CN" altLang="en-US" sz="1400" b="0" i="0" u="none" strike="noStrike" kern="0" cap="none" spc="0" normalizeH="0" baseline="0" noProof="0" dirty="0">
                <a:ln>
                  <a:noFill/>
                </a:ln>
                <a:solidFill>
                  <a:srgbClr val="000000"/>
                </a:solidFill>
                <a:effectLst/>
                <a:uLnTx/>
                <a:uFillTx/>
                <a:latin typeface="Arial" panose="020B0604020202090204"/>
                <a:ea typeface="Arial Unicode MS" panose="020B0604020202020204" pitchFamily="34" charset="-128"/>
                <a:cs typeface="Arial Unicode MS" panose="020B0604020202020204" pitchFamily="34" charset="-128"/>
              </a:rPr>
              <a:t>智能应用</a:t>
            </a:r>
            <a:endParaRPr kumimoji="0" lang="en-US" sz="1400" b="0" i="0" u="none" strike="noStrike" kern="0" cap="none" spc="0" normalizeH="0" baseline="0" noProof="0" dirty="0">
              <a:ln>
                <a:noFill/>
              </a:ln>
              <a:solidFill>
                <a:srgbClr val="000000"/>
              </a:solidFill>
              <a:effectLst/>
              <a:uLnTx/>
              <a:uFillTx/>
              <a:latin typeface="Arial" panose="020B0604020202090204"/>
              <a:ea typeface="Arial Unicode MS" panose="020B0604020202020204" pitchFamily="34" charset="-128"/>
              <a:cs typeface="Arial Unicode MS" panose="020B0604020202020204" pitchFamily="34" charset="-128"/>
            </a:endParaRPr>
          </a:p>
        </p:txBody>
      </p:sp>
      <p:sp>
        <p:nvSpPr>
          <p:cNvPr id="85" name="TextBox 1"/>
          <p:cNvSpPr txBox="1"/>
          <p:nvPr/>
        </p:nvSpPr>
        <p:spPr>
          <a:xfrm>
            <a:off x="1100200" y="5283330"/>
            <a:ext cx="1282402" cy="307777"/>
          </a:xfrm>
          <a:prstGeom prst="rect">
            <a:avLst/>
          </a:prstGeom>
          <a:noFill/>
        </p:spPr>
        <p:txBody>
          <a:bodyPr wrap="none" lIns="0" tIns="0" rIns="0" bIns="0" rtlCol="0">
            <a:spAutoFit/>
          </a:bodyPr>
          <a:lstStyle/>
          <a:p>
            <a:pPr marL="0" marR="0" lvl="0" indent="0" algn="l" defTabSz="914400" rtl="0" eaLnBrk="1" fontAlgn="base" latinLnBrk="0" hangingPunct="1">
              <a:lnSpc>
                <a:spcPct val="100000"/>
              </a:lnSpc>
              <a:spcBef>
                <a:spcPct val="50000"/>
              </a:spcBef>
              <a:spcAft>
                <a:spcPct val="0"/>
              </a:spcAft>
              <a:buClr>
                <a:srgbClr val="F0AB00"/>
              </a:buClr>
              <a:buSzPct val="80000"/>
              <a:buFontTx/>
              <a:buNone/>
              <a:defRPr/>
            </a:pPr>
            <a:r>
              <a:rPr kumimoji="0" lang="zh-CN" altLang="en-US" sz="200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Arial Unicode MS" panose="020B0604020202020204" pitchFamily="34" charset="-128"/>
              </a:rPr>
              <a:t>开放与敏捷</a:t>
            </a:r>
            <a:endParaRPr kumimoji="0" lang="en-US" sz="2000" i="0" u="none" strike="noStrike" kern="0" cap="none" spc="0" normalizeH="0" baseline="0" noProof="0" dirty="0">
              <a:ln>
                <a:noFill/>
              </a:ln>
              <a:solidFill>
                <a:schemeClr val="tx1">
                  <a:lumMod val="75000"/>
                  <a:lumOff val="25000"/>
                </a:schemeClr>
              </a:solidFill>
              <a:effectLst/>
              <a:uLnTx/>
              <a:uFillTx/>
              <a:cs typeface="Arial Unicode MS" panose="020B0604020202020204" pitchFamily="34" charset="-128"/>
            </a:endParaRPr>
          </a:p>
        </p:txBody>
      </p:sp>
      <p:sp>
        <p:nvSpPr>
          <p:cNvPr id="86" name="TextBox 4"/>
          <p:cNvSpPr txBox="1"/>
          <p:nvPr/>
        </p:nvSpPr>
        <p:spPr>
          <a:xfrm>
            <a:off x="630837" y="5687085"/>
            <a:ext cx="3652658" cy="738664"/>
          </a:xfrm>
          <a:prstGeom prst="rect">
            <a:avLst/>
          </a:prstGeom>
          <a:noFill/>
        </p:spPr>
        <p:txBody>
          <a:bodyPr wrap="square" lIns="0" tIns="0" rIns="0" bIns="0" rtlCol="0">
            <a:spAutoFit/>
          </a:bodyPr>
          <a:lstStyle/>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大数据、流数据统一建模管理</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垂直方向行业模板，简化开发过程</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多语言多</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runtime</a:t>
            </a: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支持，</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Bring</a:t>
            </a: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 </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your</a:t>
            </a: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 </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own</a:t>
            </a: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 </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黑体" panose="02010609060101010101" pitchFamily="49" charset="-122"/>
                <a:cs typeface="+mn-cs"/>
              </a:rPr>
              <a:t>model</a:t>
            </a:r>
            <a:endParaRPr kumimoji="0" lang="en-US" sz="1200" b="0" i="0" u="none" strike="noStrike" kern="1200" cap="none" spc="0" normalizeH="0" baseline="0" noProof="0" dirty="0">
              <a:ln>
                <a:noFill/>
              </a:ln>
              <a:solidFill>
                <a:schemeClr val="tx1">
                  <a:lumMod val="75000"/>
                  <a:lumOff val="25000"/>
                </a:schemeClr>
              </a:solidFill>
              <a:effectLst/>
              <a:uLnTx/>
              <a:uFillTx/>
              <a:cs typeface="+mn-cs"/>
            </a:endParaRPr>
          </a:p>
        </p:txBody>
      </p:sp>
      <p:sp>
        <p:nvSpPr>
          <p:cNvPr id="87" name="TextBox 13"/>
          <p:cNvSpPr txBox="1"/>
          <p:nvPr/>
        </p:nvSpPr>
        <p:spPr>
          <a:xfrm>
            <a:off x="4574650" y="5687085"/>
            <a:ext cx="3239156" cy="830997"/>
          </a:xfrm>
          <a:prstGeom prst="rect">
            <a:avLst/>
          </a:prstGeom>
          <a:noFill/>
        </p:spPr>
        <p:txBody>
          <a:bodyPr wrap="square" lIns="0" tIns="0" rIns="0" bIns="0" rtlCol="0">
            <a:spAutoFit/>
          </a:bodyPr>
          <a:lstStyle/>
          <a:p>
            <a:pPr marL="285750" marR="0" lvl="0" indent="-28575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数据流转、建模、机器学习任务的全生命周期管理</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大规模在线任务监控、自动模型性能监测、重训练与发布</a:t>
            </a:r>
            <a:endParaRPr kumimoji="0" lang="en-US" sz="1200" b="0" i="0" u="none" strike="noStrike" kern="1200" cap="none" spc="0" normalizeH="0" baseline="0" noProof="0" dirty="0">
              <a:ln>
                <a:noFill/>
              </a:ln>
              <a:solidFill>
                <a:schemeClr val="tx1">
                  <a:lumMod val="75000"/>
                  <a:lumOff val="25000"/>
                </a:schemeClr>
              </a:solidFill>
              <a:effectLst/>
              <a:uLnTx/>
              <a:uFillTx/>
              <a:cs typeface="+mn-cs"/>
            </a:endParaRPr>
          </a:p>
        </p:txBody>
      </p:sp>
      <p:sp>
        <p:nvSpPr>
          <p:cNvPr id="88" name="TextBox 16"/>
          <p:cNvSpPr txBox="1"/>
          <p:nvPr/>
        </p:nvSpPr>
        <p:spPr>
          <a:xfrm>
            <a:off x="8364870" y="5687085"/>
            <a:ext cx="3571453" cy="738664"/>
          </a:xfrm>
          <a:prstGeom prst="rect">
            <a:avLst/>
          </a:prstGeom>
          <a:noFill/>
        </p:spPr>
        <p:txBody>
          <a:bodyPr wrap="square" lIns="0" tIns="0" rIns="0" bIns="0" rtlCol="0">
            <a:spAutoFit/>
          </a:bodyPr>
          <a:lstStyle/>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追溯数据血缘，数据、算法模型版本管理</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支持算法模型结果的可重现、可审计</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1" fontAlgn="base" latinLnBrk="0" hangingPunct="1">
              <a:lnSpc>
                <a:spcPct val="100000"/>
              </a:lnSpc>
              <a:spcBef>
                <a:spcPct val="50000"/>
              </a:spcBef>
              <a:spcAft>
                <a:spcPct val="0"/>
              </a:spcAft>
              <a:buClr>
                <a:schemeClr val="tx1">
                  <a:lumMod val="75000"/>
                  <a:lumOff val="25000"/>
                </a:schemeClr>
              </a:buClr>
              <a:buSzPct val="80000"/>
              <a:buFont typeface="Arial" panose="020B0604020202090204" pitchFamily="34" charset="0"/>
              <a:buChar char="•"/>
              <a:defRPr/>
            </a:pP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缓解</a:t>
            </a:r>
            <a:r>
              <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AI/</a:t>
            </a:r>
            <a:r>
              <a:rPr kumimoji="0" lang="zh-CN" altLang="en-US"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机器学习带来的潜在伦理与法律担忧</a:t>
            </a:r>
            <a:endParaRPr kumimoji="0" lang="en-US" altLang="zh-CN" sz="1200" b="0" i="0" u="none" strike="noStrike" kern="120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endParaRPr>
          </a:p>
        </p:txBody>
      </p:sp>
      <p:sp>
        <p:nvSpPr>
          <p:cNvPr id="89" name="TextBox 23"/>
          <p:cNvSpPr txBox="1"/>
          <p:nvPr/>
        </p:nvSpPr>
        <p:spPr>
          <a:xfrm>
            <a:off x="5020576" y="5283330"/>
            <a:ext cx="1795363" cy="307777"/>
          </a:xfrm>
          <a:prstGeom prst="rect">
            <a:avLst/>
          </a:prstGeom>
          <a:noFill/>
        </p:spPr>
        <p:txBody>
          <a:bodyPr wrap="none" lIns="0" tIns="0" rIns="0" bIns="0" rtlCol="0">
            <a:spAutoFit/>
          </a:bodyPr>
          <a:lstStyle/>
          <a:p>
            <a:pPr marL="0" marR="0" lvl="0" indent="0" algn="l" defTabSz="914400" rtl="0" eaLnBrk="1" fontAlgn="base" latinLnBrk="0" hangingPunct="1">
              <a:lnSpc>
                <a:spcPct val="100000"/>
              </a:lnSpc>
              <a:spcBef>
                <a:spcPct val="50000"/>
              </a:spcBef>
              <a:spcAft>
                <a:spcPct val="0"/>
              </a:spcAft>
              <a:buClr>
                <a:srgbClr val="F0AB00"/>
              </a:buClr>
              <a:buSzPct val="80000"/>
              <a:buFontTx/>
              <a:buNone/>
              <a:defRPr/>
            </a:pPr>
            <a:r>
              <a:rPr kumimoji="0" lang="zh-CN" altLang="en-US" sz="200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Arial Unicode MS" panose="020B0604020202020204" pitchFamily="34" charset="-128"/>
              </a:rPr>
              <a:t>全生命周期管理</a:t>
            </a:r>
            <a:endParaRPr kumimoji="0" lang="en-US" sz="2000" i="0" u="none" strike="noStrike" kern="0" cap="none" spc="0" normalizeH="0" baseline="0" noProof="0" dirty="0">
              <a:ln>
                <a:noFill/>
              </a:ln>
              <a:solidFill>
                <a:schemeClr val="tx1">
                  <a:lumMod val="75000"/>
                  <a:lumOff val="25000"/>
                </a:schemeClr>
              </a:solidFill>
              <a:effectLst/>
              <a:uLnTx/>
              <a:uFillTx/>
              <a:cs typeface="Arial Unicode MS" panose="020B0604020202020204" pitchFamily="34" charset="-128"/>
            </a:endParaRPr>
          </a:p>
        </p:txBody>
      </p:sp>
      <p:sp>
        <p:nvSpPr>
          <p:cNvPr id="90" name="TextBox 25"/>
          <p:cNvSpPr txBox="1"/>
          <p:nvPr/>
        </p:nvSpPr>
        <p:spPr>
          <a:xfrm>
            <a:off x="8740724" y="5283330"/>
            <a:ext cx="1538883" cy="307777"/>
          </a:xfrm>
          <a:prstGeom prst="rect">
            <a:avLst/>
          </a:prstGeom>
          <a:noFill/>
        </p:spPr>
        <p:txBody>
          <a:bodyPr wrap="none" lIns="0" tIns="0" rIns="0" bIns="0" rtlCol="0">
            <a:spAutoFit/>
          </a:bodyPr>
          <a:lstStyle/>
          <a:p>
            <a:pPr marL="0" marR="0" lvl="0" indent="0" algn="l" defTabSz="914400" rtl="0" eaLnBrk="1" fontAlgn="base" latinLnBrk="0" hangingPunct="1">
              <a:lnSpc>
                <a:spcPct val="100000"/>
              </a:lnSpc>
              <a:spcBef>
                <a:spcPct val="50000"/>
              </a:spcBef>
              <a:spcAft>
                <a:spcPct val="0"/>
              </a:spcAft>
              <a:buClr>
                <a:srgbClr val="F0AB00"/>
              </a:buClr>
              <a:buSzPct val="80000"/>
              <a:buFontTx/>
              <a:buNone/>
              <a:defRPr/>
            </a:pPr>
            <a:r>
              <a:rPr kumimoji="0" lang="zh-CN" altLang="en-US" sz="200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Arial Unicode MS" panose="020B0604020202020204" pitchFamily="34" charset="-128"/>
              </a:rPr>
              <a:t>追溯与可重现</a:t>
            </a:r>
            <a:endParaRPr kumimoji="0" lang="en-US" sz="2000" i="0" u="none" strike="noStrike" kern="0" cap="none" spc="0" normalizeH="0" baseline="0" noProof="0" dirty="0">
              <a:ln>
                <a:noFill/>
              </a:ln>
              <a:solidFill>
                <a:schemeClr val="tx1">
                  <a:lumMod val="75000"/>
                  <a:lumOff val="25000"/>
                </a:schemeClr>
              </a:solidFill>
              <a:effectLst/>
              <a:uLnTx/>
              <a:uFillTx/>
              <a:cs typeface="Arial Unicode MS" panose="020B0604020202020204" pitchFamily="34" charset="-128"/>
            </a:endParaRPr>
          </a:p>
        </p:txBody>
      </p:sp>
      <p:pic>
        <p:nvPicPr>
          <p:cNvPr id="91" name="Picture 9"/>
          <p:cNvPicPr>
            <a:picLocks noChangeAspect="1"/>
          </p:cNvPicPr>
          <p:nvPr/>
        </p:nvPicPr>
        <p:blipFill>
          <a:blip r:embed="rId3"/>
          <a:stretch>
            <a:fillRect/>
          </a:stretch>
        </p:blipFill>
        <p:spPr>
          <a:xfrm>
            <a:off x="4556882" y="5238853"/>
            <a:ext cx="396731" cy="396731"/>
          </a:xfrm>
          <a:prstGeom prst="rect">
            <a:avLst/>
          </a:prstGeom>
        </p:spPr>
      </p:pic>
      <p:pic>
        <p:nvPicPr>
          <p:cNvPr id="92" name="Picture Placeholder 32"/>
          <p:cNvPicPr>
            <a:picLocks noChangeAspect="1"/>
          </p:cNvPicPr>
          <p:nvPr/>
        </p:nvPicPr>
        <p:blipFill>
          <a:blip r:embed="rId4"/>
          <a:srcRect t="2637" b="2637"/>
          <a:stretch>
            <a:fillRect/>
          </a:stretch>
        </p:blipFill>
        <p:spPr>
          <a:xfrm>
            <a:off x="599590" y="5243198"/>
            <a:ext cx="409455" cy="388041"/>
          </a:xfrm>
          <a:prstGeom prst="rect">
            <a:avLst/>
          </a:prstGeom>
        </p:spPr>
      </p:pic>
      <p:pic>
        <p:nvPicPr>
          <p:cNvPr id="93" name="Picture 5"/>
          <p:cNvPicPr>
            <a:picLocks noChangeAspect="1"/>
          </p:cNvPicPr>
          <p:nvPr/>
        </p:nvPicPr>
        <p:blipFill>
          <a:blip r:embed="rId5"/>
          <a:stretch>
            <a:fillRect/>
          </a:stretch>
        </p:blipFill>
        <p:spPr>
          <a:xfrm>
            <a:off x="8287767" y="5246632"/>
            <a:ext cx="381173" cy="381173"/>
          </a:xfrm>
          <a:prstGeom prst="rect">
            <a:avLst/>
          </a:prstGeom>
        </p:spPr>
      </p:pic>
    </p:spTree>
  </p:cSld>
  <p:clrMapOvr>
    <a:masterClrMapping/>
  </p:clrMapOvr>
  <p:transition spd="slow" advTm="53271">
    <p:push dir="u"/>
  </p:transition>
</p:sld>
</file>

<file path=ppt/tags/tag1.xml><?xml version="1.0" encoding="utf-8"?>
<p:tagLst xmlns:p="http://schemas.openxmlformats.org/presentationml/2006/main">
  <p:tag name="KSO_WM_SLIDE_MODEL_TYPE" val="cover"/>
</p:tagLst>
</file>

<file path=ppt/tags/tag10.xml><?xml version="1.0" encoding="utf-8"?>
<p:tagLst xmlns:p="http://schemas.openxmlformats.org/presentationml/2006/main">
  <p:tag name="THINKCELLSHAPEDONOTDELETE" val="pt8ov_ojXLEO1uM_hgJuC_Q"/>
</p:tagLst>
</file>

<file path=ppt/tags/tag11.xml><?xml version="1.0" encoding="utf-8"?>
<p:tagLst xmlns:p="http://schemas.openxmlformats.org/presentationml/2006/main">
  <p:tag name="THINKCELLSHAPEDONOTDELETE" val="pcYuUgK6jYE2pKR3eSlPozg"/>
</p:tagLst>
</file>

<file path=ppt/tags/tag12.xml><?xml version="1.0" encoding="utf-8"?>
<p:tagLst xmlns:p="http://schemas.openxmlformats.org/presentationml/2006/main">
  <p:tag name="THINKCELLSHAPEDONOTDELETE" val="prjndDxwP9UCBHl5TKWS4KQ"/>
</p:tagLst>
</file>

<file path=ppt/tags/tag13.xml><?xml version="1.0" encoding="utf-8"?>
<p:tagLst xmlns:p="http://schemas.openxmlformats.org/presentationml/2006/main">
  <p:tag name="THINKCELLSHAPEDONOTDELETE" val="pNyG.a71bfEeMynAfva0INQ"/>
</p:tagLst>
</file>

<file path=ppt/tags/tag14.xml><?xml version="1.0" encoding="utf-8"?>
<p:tagLst xmlns:p="http://schemas.openxmlformats.org/presentationml/2006/main">
  <p:tag name="THINKCELLSHAPEDONOTDELETE" val="pmKn4weVSaU..0GFMS1Qwzg"/>
</p:tagLst>
</file>

<file path=ppt/tags/tag15.xml><?xml version="1.0" encoding="utf-8"?>
<p:tagLst xmlns:p="http://schemas.openxmlformats.org/presentationml/2006/main">
  <p:tag name="THINKCELLSHAPEDONOTDELETE" val="pXsdJBNsuhkuR19nEuoq0wA"/>
</p:tagLst>
</file>

<file path=ppt/tags/tag16.xml><?xml version="1.0" encoding="utf-8"?>
<p:tagLst xmlns:p="http://schemas.openxmlformats.org/presentationml/2006/main">
  <p:tag name="THINKCELLSHAPEDONOTDELETE" val="pFDtRLWZsFEWHWBNEpdnblQ"/>
</p:tagLst>
</file>

<file path=ppt/tags/tag17.xml><?xml version="1.0" encoding="utf-8"?>
<p:tagLst xmlns:p="http://schemas.openxmlformats.org/presentationml/2006/main">
  <p:tag name="THINKCELLSHAPEDONOTDELETE" val="pWemgt6feoky9.MgShsUzKA"/>
</p:tagLst>
</file>

<file path=ppt/tags/tag18.xml><?xml version="1.0" encoding="utf-8"?>
<p:tagLst xmlns:p="http://schemas.openxmlformats.org/presentationml/2006/main">
  <p:tag name="THINKCELLSHAPEDONOTDELETE" val="p7R4NsXydCUWYf8pKdhIUjw"/>
</p:tagLst>
</file>

<file path=ppt/tags/tag19.xml><?xml version="1.0" encoding="utf-8"?>
<p:tagLst xmlns:p="http://schemas.openxmlformats.org/presentationml/2006/main">
  <p:tag name="THINKCELLSHAPEDONOTDELETE" val="pr5SZLingSkG9aT53nDpGNA"/>
</p:tagLst>
</file>

<file path=ppt/tags/tag2.xml><?xml version="1.0" encoding="utf-8"?>
<p:tagLst xmlns:p="http://schemas.openxmlformats.org/presentationml/2006/main">
  <p:tag name="THINKCELLSHAPEDONOTDELETE" val="pT87ZMHplA0yE7gXkL7fA4g"/>
</p:tagLst>
</file>

<file path=ppt/tags/tag20.xml><?xml version="1.0" encoding="utf-8"?>
<p:tagLst xmlns:p="http://schemas.openxmlformats.org/presentationml/2006/main">
  <p:tag name="THINKCELLSHAPEDONOTDELETE" val="pdGOrQyIwCUmufDW0cmo_PA"/>
</p:tagLst>
</file>

<file path=ppt/tags/tag21.xml><?xml version="1.0" encoding="utf-8"?>
<p:tagLst xmlns:p="http://schemas.openxmlformats.org/presentationml/2006/main">
  <p:tag name="THINKCELLSHAPEDONOTDELETE" val="pFGNzbuRNFk69.octYsdUJA"/>
</p:tagLst>
</file>

<file path=ppt/tags/tag22.xml><?xml version="1.0" encoding="utf-8"?>
<p:tagLst xmlns:p="http://schemas.openxmlformats.org/presentationml/2006/main">
  <p:tag name="THINKCELLSHAPEDONOTDELETE" val="pq.qM4fvalUC4JWrVZpwsow"/>
</p:tagLst>
</file>

<file path=ppt/tags/tag23.xml><?xml version="1.0" encoding="utf-8"?>
<p:tagLst xmlns:p="http://schemas.openxmlformats.org/presentationml/2006/main">
  <p:tag name="THINKCELLSHAPEDONOTDELETE" val="pExkpD_77XU26G09enT0qwg"/>
</p:tagLst>
</file>

<file path=ppt/tags/tag24.xml><?xml version="1.0" encoding="utf-8"?>
<p:tagLst xmlns:p="http://schemas.openxmlformats.org/presentationml/2006/main">
  <p:tag name="THINKCELLSHAPEDONOTDELETE" val="p8mqyWbE2aEy830cJE.HiOw"/>
</p:tagLst>
</file>

<file path=ppt/tags/tag25.xml><?xml version="1.0" encoding="utf-8"?>
<p:tagLst xmlns:p="http://schemas.openxmlformats.org/presentationml/2006/main">
  <p:tag name="THINKCELLSHAPEDONOTDELETE" val="p3lbolgfJIky.CULuFp2h2A"/>
</p:tagLst>
</file>

<file path=ppt/tags/tag26.xml><?xml version="1.0" encoding="utf-8"?>
<p:tagLst xmlns:p="http://schemas.openxmlformats.org/presentationml/2006/main">
  <p:tag name="THINKCELLSHAPEDONOTDELETE" val="pVzVlT.HvckOZpD0JwmF52w"/>
</p:tagLst>
</file>

<file path=ppt/tags/tag27.xml><?xml version="1.0" encoding="utf-8"?>
<p:tagLst xmlns:p="http://schemas.openxmlformats.org/presentationml/2006/main">
  <p:tag name="THINKCELLSHAPEDONOTDELETE" val="pb1hYb5jJSEWSdMwGQmLDxg"/>
</p:tagLst>
</file>

<file path=ppt/tags/tag28.xml><?xml version="1.0" encoding="utf-8"?>
<p:tagLst xmlns:p="http://schemas.openxmlformats.org/presentationml/2006/main">
  <p:tag name="THINKCELLSHAPEDONOTDELETE" val="pNpsf9fykQkaAhH8qUelBiA"/>
</p:tagLst>
</file>

<file path=ppt/tags/tag29.xml><?xml version="1.0" encoding="utf-8"?>
<p:tagLst xmlns:p="http://schemas.openxmlformats.org/presentationml/2006/main">
  <p:tag name="THINKCELLSHAPEDONOTDELETE" val="pNpsf9fykQkaAhH8qUelBiA"/>
</p:tagLst>
</file>

<file path=ppt/tags/tag3.xml><?xml version="1.0" encoding="utf-8"?>
<p:tagLst xmlns:p="http://schemas.openxmlformats.org/presentationml/2006/main">
  <p:tag name="THINKCELLSHAPEDONOTDELETE" val="pWMRTTHJZ6kqMIfeUHzZLkQ"/>
</p:tagLst>
</file>

<file path=ppt/tags/tag30.xml><?xml version="1.0" encoding="utf-8"?>
<p:tagLst xmlns:p="http://schemas.openxmlformats.org/presentationml/2006/main">
  <p:tag name="THINKCELLSHAPEDONOTDELETE" val="pNpsf9fykQkaAhH8qUelBiA"/>
</p:tagLst>
</file>

<file path=ppt/tags/tag31.xml><?xml version="1.0" encoding="utf-8"?>
<p:tagLst xmlns:p="http://schemas.openxmlformats.org/presentationml/2006/main">
  <p:tag name="THINKCELLSHAPEDONOTDELETE" val="pNpsf9fykQkaAhH8qUelBiA"/>
</p:tagLst>
</file>

<file path=ppt/tags/tag32.xml><?xml version="1.0" encoding="utf-8"?>
<p:tagLst xmlns:p="http://schemas.openxmlformats.org/presentationml/2006/main">
  <p:tag name="THINKCELLSHAPEDONOTDELETE" val="pNpsf9fykQkaAhH8qUelBiA"/>
</p:tagLst>
</file>

<file path=ppt/tags/tag33.xml><?xml version="1.0" encoding="utf-8"?>
<p:tagLst xmlns:p="http://schemas.openxmlformats.org/presentationml/2006/main">
  <p:tag name="THINKCELLSHAPEDONOTDELETE" val="pNpsf9fykQkaAhH8qUelBiA"/>
</p:tagLst>
</file>

<file path=ppt/tags/tag34.xml><?xml version="1.0" encoding="utf-8"?>
<p:tagLst xmlns:p="http://schemas.openxmlformats.org/presentationml/2006/main">
  <p:tag name="THINKCELLSHAPEDONOTDELETE" val="pFDtRLWZsFEWHWBNEpdnblQ"/>
</p:tagLst>
</file>

<file path=ppt/tags/tag35.xml><?xml version="1.0" encoding="utf-8"?>
<p:tagLst xmlns:p="http://schemas.openxmlformats.org/presentationml/2006/main">
  <p:tag name="THINKCELLSHAPEDONOTDELETE" val="pNpsf9fykQkaAhH8qUelBiA"/>
</p:tagLst>
</file>

<file path=ppt/tags/tag36.xml><?xml version="1.0" encoding="utf-8"?>
<p:tagLst xmlns:p="http://schemas.openxmlformats.org/presentationml/2006/main">
  <p:tag name="THINKCELLSHAPEDONOTDELETE" val="p8mqyWbE2aEy830cJE.HiOw"/>
</p:tagLst>
</file>

<file path=ppt/tags/tag37.xml><?xml version="1.0" encoding="utf-8"?>
<p:tagLst xmlns:p="http://schemas.openxmlformats.org/presentationml/2006/main">
  <p:tag name="THINKCELLSHAPEDONOTDELETE" val="p8mqyWbE2aEy830cJE.HiOw"/>
</p:tagLst>
</file>

<file path=ppt/tags/tag4.xml><?xml version="1.0" encoding="utf-8"?>
<p:tagLst xmlns:p="http://schemas.openxmlformats.org/presentationml/2006/main">
  <p:tag name="THINKCELLSHAPEDONOTDELETE" val="p5d1uUIg47EKzab5HnTIhvg"/>
</p:tagLst>
</file>

<file path=ppt/tags/tag5.xml><?xml version="1.0" encoding="utf-8"?>
<p:tagLst xmlns:p="http://schemas.openxmlformats.org/presentationml/2006/main">
  <p:tag name="THINKCELLSHAPEDONOTDELETE" val="prVhS0yF57ESPCE.druoDIw"/>
</p:tagLst>
</file>

<file path=ppt/tags/tag6.xml><?xml version="1.0" encoding="utf-8"?>
<p:tagLst xmlns:p="http://schemas.openxmlformats.org/presentationml/2006/main">
  <p:tag name="THINKCELLSHAPEDONOTDELETE" val="pJTpfGyfEl0WJtWiy0M.tew"/>
</p:tagLst>
</file>

<file path=ppt/tags/tag7.xml><?xml version="1.0" encoding="utf-8"?>
<p:tagLst xmlns:p="http://schemas.openxmlformats.org/presentationml/2006/main">
  <p:tag name="THINKCELLSHAPEDONOTDELETE" val="parOgER6ZBkmT_uYe4ydryg"/>
</p:tagLst>
</file>

<file path=ppt/tags/tag8.xml><?xml version="1.0" encoding="utf-8"?>
<p:tagLst xmlns:p="http://schemas.openxmlformats.org/presentationml/2006/main">
  <p:tag name="THINKCELLSHAPEDONOTDELETE" val="pe1WfFiQwQ0ewi2o3nINXFQ"/>
</p:tagLst>
</file>

<file path=ppt/tags/tag9.xml><?xml version="1.0" encoding="utf-8"?>
<p:tagLst xmlns:p="http://schemas.openxmlformats.org/presentationml/2006/main">
  <p:tag name="THINKCELLSHAPEDONOTDELETE" val="pgcKzPam83UaMDxCPL5v2Dw"/>
</p:tagLst>
</file>

<file path=ppt/theme/theme1.xml><?xml version="1.0" encoding="utf-8"?>
<a:theme xmlns:a="http://schemas.openxmlformats.org/drawingml/2006/main" name="Office 主题​​">
  <a:themeElements>
    <a:clrScheme name="自定义 1">
      <a:dk1>
        <a:srgbClr val="525352"/>
      </a:dk1>
      <a:lt1>
        <a:srgbClr val="FFFFFF"/>
      </a:lt1>
      <a:dk2>
        <a:srgbClr val="44546A"/>
      </a:dk2>
      <a:lt2>
        <a:srgbClr val="E7E6E6"/>
      </a:lt2>
      <a:accent1>
        <a:srgbClr val="58C899"/>
      </a:accent1>
      <a:accent2>
        <a:srgbClr val="61D0C4"/>
      </a:accent2>
      <a:accent3>
        <a:srgbClr val="53B976"/>
      </a:accent3>
      <a:accent4>
        <a:srgbClr val="6FBEE3"/>
      </a:accent4>
      <a:accent5>
        <a:srgbClr val="1F955C"/>
      </a:accent5>
      <a:accent6>
        <a:srgbClr val="299BAF"/>
      </a:accent6>
      <a:hlink>
        <a:srgbClr val="299BAF"/>
      </a:hlink>
      <a:folHlink>
        <a:srgbClr val="299BAF"/>
      </a:folHlink>
    </a:clrScheme>
    <a:fontScheme name="微软雅黑">
      <a:majorFont>
        <a:latin typeface="Segoe UI Black"/>
        <a:ea typeface="微软雅黑"/>
        <a:cs typeface=""/>
      </a:majorFont>
      <a:minorFont>
        <a:latin typeface="Segoe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4202</Words>
  <Application>WPS 演示</Application>
  <PresentationFormat>宽屏</PresentationFormat>
  <Paragraphs>481</Paragraphs>
  <Slides>30</Slides>
  <Notes>21</Notes>
  <HiddenSlides>1</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30</vt:i4>
      </vt:variant>
    </vt:vector>
  </HeadingPairs>
  <TitlesOfParts>
    <vt:vector size="54" baseType="lpstr">
      <vt:lpstr>Arial</vt:lpstr>
      <vt:lpstr>方正书宋_GBK</vt:lpstr>
      <vt:lpstr>Wingdings</vt:lpstr>
      <vt:lpstr>微软雅黑</vt:lpstr>
      <vt:lpstr>等线</vt:lpstr>
      <vt:lpstr>等线</vt:lpstr>
      <vt:lpstr>Microsoft YaHei</vt:lpstr>
      <vt:lpstr>Arial</vt:lpstr>
      <vt:lpstr>Microsoft Himalaya</vt:lpstr>
      <vt:lpstr>Arial Unicode MS</vt:lpstr>
      <vt:lpstr>黑体</vt:lpstr>
      <vt:lpstr>Microsoft YaHei</vt:lpstr>
      <vt:lpstr>DengXian</vt:lpstr>
      <vt:lpstr>Wingdings</vt:lpstr>
      <vt:lpstr>汉仪旗黑KW</vt:lpstr>
      <vt:lpstr>宋体</vt:lpstr>
      <vt:lpstr>Arial Unicode MS</vt:lpstr>
      <vt:lpstr>汉仪中等线KW</vt:lpstr>
      <vt:lpstr>Segoe UI</vt:lpstr>
      <vt:lpstr>苹方-简</vt:lpstr>
      <vt:lpstr>汉仪中黑KW</vt:lpstr>
      <vt:lpstr>汉仪书宋二KW</vt:lpstr>
      <vt:lpstr>微软雅黑</vt:lpstr>
      <vt:lpstr>Office 主题​​</vt:lpstr>
      <vt:lpstr>Clickhouse在众安的应用实践 百亿保险数据实时分析探索</vt:lpstr>
      <vt:lpstr>众安保险</vt:lpstr>
      <vt:lpstr>报表系统的现状</vt:lpstr>
      <vt:lpstr>目录</vt:lpstr>
      <vt:lpstr>数据分析的最直观表现形式：报表</vt:lpstr>
      <vt:lpstr>PowerPoint 演示文稿</vt:lpstr>
      <vt:lpstr>数据加工的链路与数据价值发现</vt:lpstr>
      <vt:lpstr>众安集智平台与clickhouse</vt:lpstr>
      <vt:lpstr>集智平台</vt:lpstr>
      <vt:lpstr>洞察平台架构</vt:lpstr>
      <vt:lpstr>Why Clickhouse? </vt:lpstr>
      <vt:lpstr>易观开源OLAP引擎测评报告</vt:lpstr>
      <vt:lpstr>PowerPoint 演示文稿</vt:lpstr>
      <vt:lpstr>使用效果</vt:lpstr>
      <vt:lpstr>使用ck对百亿数据的探索</vt:lpstr>
      <vt:lpstr>背景</vt:lpstr>
      <vt:lpstr>痛点</vt:lpstr>
      <vt:lpstr>思路</vt:lpstr>
      <vt:lpstr>数据</vt:lpstr>
      <vt:lpstr>clickhouse集群配置</vt:lpstr>
      <vt:lpstr>遇到的问题</vt:lpstr>
      <vt:lpstr>PowerPoint 演示文稿</vt:lpstr>
      <vt:lpstr>遇到的问题</vt:lpstr>
      <vt:lpstr>一些典型查询的性能</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众安数据分析平台演进之路</dc:title>
  <dc:creator>Shi Xingtian</dc:creator>
  <cp:lastModifiedBy>mengqiang</cp:lastModifiedBy>
  <cp:revision>134</cp:revision>
  <dcterms:created xsi:type="dcterms:W3CDTF">2019-10-26T08:52:13Z</dcterms:created>
  <dcterms:modified xsi:type="dcterms:W3CDTF">2019-10-26T08:52:13Z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2052-1.2.1.1575</vt:lpwstr>
  </property>
</Properties>
</file>